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7" r:id="rId1"/>
  </p:sldMasterIdLst>
  <p:notesMasterIdLst>
    <p:notesMasterId r:id="rId41"/>
  </p:notesMasterIdLst>
  <p:sldIdLst>
    <p:sldId id="305" r:id="rId2"/>
    <p:sldId id="343" r:id="rId3"/>
    <p:sldId id="275" r:id="rId4"/>
    <p:sldId id="278" r:id="rId5"/>
    <p:sldId id="306" r:id="rId6"/>
    <p:sldId id="307" r:id="rId7"/>
    <p:sldId id="308" r:id="rId8"/>
    <p:sldId id="309" r:id="rId9"/>
    <p:sldId id="310" r:id="rId10"/>
    <p:sldId id="341" r:id="rId11"/>
    <p:sldId id="311" r:id="rId12"/>
    <p:sldId id="312" r:id="rId13"/>
    <p:sldId id="313" r:id="rId14"/>
    <p:sldId id="314" r:id="rId15"/>
    <p:sldId id="315" r:id="rId16"/>
    <p:sldId id="316" r:id="rId17"/>
    <p:sldId id="317" r:id="rId18"/>
    <p:sldId id="318" r:id="rId19"/>
    <p:sldId id="319" r:id="rId20"/>
    <p:sldId id="320" r:id="rId21"/>
    <p:sldId id="321" r:id="rId22"/>
    <p:sldId id="322" r:id="rId23"/>
    <p:sldId id="323" r:id="rId24"/>
    <p:sldId id="324" r:id="rId25"/>
    <p:sldId id="325" r:id="rId26"/>
    <p:sldId id="326" r:id="rId27"/>
    <p:sldId id="327" r:id="rId28"/>
    <p:sldId id="328" r:id="rId29"/>
    <p:sldId id="329" r:id="rId30"/>
    <p:sldId id="331" r:id="rId31"/>
    <p:sldId id="342" r:id="rId32"/>
    <p:sldId id="338" r:id="rId33"/>
    <p:sldId id="333" r:id="rId34"/>
    <p:sldId id="334" r:id="rId35"/>
    <p:sldId id="339" r:id="rId36"/>
    <p:sldId id="336" r:id="rId37"/>
    <p:sldId id="340" r:id="rId38"/>
    <p:sldId id="337" r:id="rId39"/>
    <p:sldId id="296" r:id="rId40"/>
  </p:sldIdLst>
  <p:sldSz cx="9144000" cy="6858000" type="screen4x3"/>
  <p:notesSz cx="6875463" cy="10002838"/>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FFCC"/>
    <a:srgbClr val="CDD3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58" y="1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9738" cy="500063"/>
          </a:xfrm>
          <a:prstGeom prst="rect">
            <a:avLst/>
          </a:prstGeom>
        </p:spPr>
        <p:txBody>
          <a:bodyPr vert="horz" lIns="96442" tIns="48221" rIns="96442" bIns="48221" rtlCol="0"/>
          <a:lstStyle>
            <a:lvl1pPr algn="l" eaLnBrk="1" hangingPunct="1">
              <a:defRPr sz="1300">
                <a:latin typeface="Arial" charset="0"/>
                <a:cs typeface="Arial" charset="0"/>
              </a:defRPr>
            </a:lvl1pPr>
          </a:lstStyle>
          <a:p>
            <a:pPr>
              <a:defRPr/>
            </a:pPr>
            <a:endParaRPr lang="ru-RU"/>
          </a:p>
        </p:txBody>
      </p:sp>
      <p:sp>
        <p:nvSpPr>
          <p:cNvPr id="3" name="Дата 2"/>
          <p:cNvSpPr>
            <a:spLocks noGrp="1"/>
          </p:cNvSpPr>
          <p:nvPr>
            <p:ph type="dt" idx="1"/>
          </p:nvPr>
        </p:nvSpPr>
        <p:spPr>
          <a:xfrm>
            <a:off x="3894138" y="0"/>
            <a:ext cx="2979737" cy="500063"/>
          </a:xfrm>
          <a:prstGeom prst="rect">
            <a:avLst/>
          </a:prstGeom>
        </p:spPr>
        <p:txBody>
          <a:bodyPr vert="horz" lIns="96442" tIns="48221" rIns="96442" bIns="48221" rtlCol="0"/>
          <a:lstStyle>
            <a:lvl1pPr algn="r" eaLnBrk="1" hangingPunct="1">
              <a:defRPr sz="1300">
                <a:latin typeface="Arial" charset="0"/>
                <a:cs typeface="Arial" charset="0"/>
              </a:defRPr>
            </a:lvl1pPr>
          </a:lstStyle>
          <a:p>
            <a:pPr>
              <a:defRPr/>
            </a:pPr>
            <a:fld id="{2829CF0D-364D-4BA6-A0A5-DE6D9FE2F723}" type="datetimeFigureOut">
              <a:rPr lang="ru-RU"/>
              <a:pPr>
                <a:defRPr/>
              </a:pPr>
              <a:t>28.03.2019</a:t>
            </a:fld>
            <a:endParaRPr lang="ru-RU"/>
          </a:p>
        </p:txBody>
      </p:sp>
      <p:sp>
        <p:nvSpPr>
          <p:cNvPr id="4" name="Образ слайда 3"/>
          <p:cNvSpPr>
            <a:spLocks noGrp="1" noRot="1" noChangeAspect="1"/>
          </p:cNvSpPr>
          <p:nvPr>
            <p:ph type="sldImg" idx="2"/>
          </p:nvPr>
        </p:nvSpPr>
        <p:spPr>
          <a:xfrm>
            <a:off x="938213" y="750888"/>
            <a:ext cx="4999037" cy="3749675"/>
          </a:xfrm>
          <a:prstGeom prst="rect">
            <a:avLst/>
          </a:prstGeom>
          <a:noFill/>
          <a:ln w="12700">
            <a:solidFill>
              <a:prstClr val="black"/>
            </a:solidFill>
          </a:ln>
        </p:spPr>
        <p:txBody>
          <a:bodyPr vert="horz" lIns="96442" tIns="48221" rIns="96442" bIns="48221" rtlCol="0" anchor="ctr"/>
          <a:lstStyle/>
          <a:p>
            <a:pPr lvl="0"/>
            <a:endParaRPr lang="ru-RU" noProof="0" smtClean="0"/>
          </a:p>
        </p:txBody>
      </p:sp>
      <p:sp>
        <p:nvSpPr>
          <p:cNvPr id="5" name="Заметки 4"/>
          <p:cNvSpPr>
            <a:spLocks noGrp="1"/>
          </p:cNvSpPr>
          <p:nvPr>
            <p:ph type="body" sz="quarter" idx="3"/>
          </p:nvPr>
        </p:nvSpPr>
        <p:spPr>
          <a:xfrm>
            <a:off x="687388" y="4751388"/>
            <a:ext cx="5500687" cy="4500562"/>
          </a:xfrm>
          <a:prstGeom prst="rect">
            <a:avLst/>
          </a:prstGeom>
        </p:spPr>
        <p:txBody>
          <a:bodyPr vert="horz" lIns="96442" tIns="48221" rIns="96442" bIns="48221"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9501188"/>
            <a:ext cx="2979738" cy="500062"/>
          </a:xfrm>
          <a:prstGeom prst="rect">
            <a:avLst/>
          </a:prstGeom>
        </p:spPr>
        <p:txBody>
          <a:bodyPr vert="horz" lIns="96442" tIns="48221" rIns="96442" bIns="48221" rtlCol="0" anchor="b"/>
          <a:lstStyle>
            <a:lvl1pPr algn="l" eaLnBrk="1" hangingPunct="1">
              <a:defRPr sz="1300">
                <a:latin typeface="Arial" charset="0"/>
                <a:cs typeface="Arial" charset="0"/>
              </a:defRPr>
            </a:lvl1pPr>
          </a:lstStyle>
          <a:p>
            <a:pPr>
              <a:defRPr/>
            </a:pPr>
            <a:endParaRPr lang="ru-RU"/>
          </a:p>
        </p:txBody>
      </p:sp>
      <p:sp>
        <p:nvSpPr>
          <p:cNvPr id="7" name="Номер слайда 6"/>
          <p:cNvSpPr>
            <a:spLocks noGrp="1"/>
          </p:cNvSpPr>
          <p:nvPr>
            <p:ph type="sldNum" sz="quarter" idx="5"/>
          </p:nvPr>
        </p:nvSpPr>
        <p:spPr>
          <a:xfrm>
            <a:off x="3894138" y="9501188"/>
            <a:ext cx="2979737" cy="500062"/>
          </a:xfrm>
          <a:prstGeom prst="rect">
            <a:avLst/>
          </a:prstGeom>
        </p:spPr>
        <p:txBody>
          <a:bodyPr vert="horz" wrap="square" lIns="96442" tIns="48221" rIns="96442" bIns="48221" numCol="1" anchor="b" anchorCtr="0" compatLnSpc="1">
            <a:prstTxWarp prst="textNoShape">
              <a:avLst/>
            </a:prstTxWarp>
          </a:bodyPr>
          <a:lstStyle>
            <a:lvl1pPr algn="r" eaLnBrk="1" hangingPunct="1">
              <a:defRPr sz="1300"/>
            </a:lvl1pPr>
          </a:lstStyle>
          <a:p>
            <a:fld id="{1CA136EA-6601-46FD-BAE4-3FDCDCE74DA3}" type="slidenum">
              <a:rPr lang="ru-RU" altLang="ru-RU"/>
              <a:pPr/>
              <a:t>‹#›</a:t>
            </a:fld>
            <a:endParaRPr lang="ru-RU" altLang="ru-RU"/>
          </a:p>
        </p:txBody>
      </p:sp>
    </p:spTree>
    <p:extLst>
      <p:ext uri="{BB962C8B-B14F-4D97-AF65-F5344CB8AC3E}">
        <p14:creationId xmlns:p14="http://schemas.microsoft.com/office/powerpoint/2010/main" val="28988537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ru-RU" smtClean="0"/>
              <a:t>Образец заголовка</a:t>
            </a:r>
            <a:endParaRPr lang="en-US" dirty="0"/>
          </a:p>
        </p:txBody>
      </p:sp>
      <p:sp>
        <p:nvSpPr>
          <p:cNvPr id="8" name="Date Placeholder 3"/>
          <p:cNvSpPr>
            <a:spLocks noGrp="1"/>
          </p:cNvSpPr>
          <p:nvPr>
            <p:ph type="dt" sz="half" idx="10"/>
          </p:nvPr>
        </p:nvSpPr>
        <p:spPr/>
        <p:txBody>
          <a:bodyPr/>
          <a:lstStyle>
            <a:lvl1pPr>
              <a:defRPr/>
            </a:lvl1pPr>
          </a:lstStyle>
          <a:p>
            <a:pPr>
              <a:defRPr/>
            </a:pPr>
            <a:fld id="{C8938F52-2BB8-4BF6-8356-E1324B72297E}" type="datetimeFigureOut">
              <a:rPr lang="ru-RU"/>
              <a:pPr>
                <a:defRPr/>
              </a:pPr>
              <a:t>28.03.2019</a:t>
            </a:fld>
            <a:endParaRPr lang="ru-RU"/>
          </a:p>
        </p:txBody>
      </p:sp>
      <p:sp>
        <p:nvSpPr>
          <p:cNvPr id="9" name="Footer Placeholder 4"/>
          <p:cNvSpPr>
            <a:spLocks noGrp="1"/>
          </p:cNvSpPr>
          <p:nvPr>
            <p:ph type="ftr" sz="quarter" idx="11"/>
          </p:nvPr>
        </p:nvSpPr>
        <p:spPr/>
        <p:txBody>
          <a:bodyPr/>
          <a:lstStyle>
            <a:lvl1pPr>
              <a:defRPr/>
            </a:lvl1pPr>
          </a:lstStyle>
          <a:p>
            <a:pPr>
              <a:defRPr/>
            </a:pPr>
            <a:endParaRPr lang="ru-RU"/>
          </a:p>
        </p:txBody>
      </p:sp>
      <p:sp>
        <p:nvSpPr>
          <p:cNvPr id="10" name="Slide Number Placeholder 5"/>
          <p:cNvSpPr>
            <a:spLocks noGrp="1"/>
          </p:cNvSpPr>
          <p:nvPr>
            <p:ph type="sldNum" sz="quarter" idx="12"/>
          </p:nvPr>
        </p:nvSpPr>
        <p:spPr/>
        <p:txBody>
          <a:bodyPr/>
          <a:lstStyle>
            <a:lvl1pPr>
              <a:defRPr/>
            </a:lvl1pPr>
          </a:lstStyle>
          <a:p>
            <a:fld id="{E61FB90D-5DCB-469C-9495-28C40AC4E340}" type="slidenum">
              <a:rPr lang="ru-RU" altLang="ru-RU"/>
              <a:pPr/>
              <a:t>‹#›</a:t>
            </a:fld>
            <a:endParaRPr lang="ru-RU" altLang="ru-RU"/>
          </a:p>
        </p:txBody>
      </p:sp>
    </p:spTree>
    <p:extLst>
      <p:ext uri="{BB962C8B-B14F-4D97-AF65-F5344CB8AC3E}">
        <p14:creationId xmlns:p14="http://schemas.microsoft.com/office/powerpoint/2010/main" val="2977531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9A2354B8-2C39-4003-844F-BBA1A1006DB0}" type="datetimeFigureOut">
              <a:rPr lang="ru-RU"/>
              <a:pPr>
                <a:defRPr/>
              </a:pPr>
              <a:t>28.03.2019</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fld id="{4840D859-5827-4F83-905A-CD4A9BFD5C8F}" type="slidenum">
              <a:rPr lang="ru-RU" altLang="ru-RU"/>
              <a:pPr/>
              <a:t>‹#›</a:t>
            </a:fld>
            <a:endParaRPr lang="ru-RU" altLang="ru-RU"/>
          </a:p>
        </p:txBody>
      </p:sp>
    </p:spTree>
    <p:extLst>
      <p:ext uri="{BB962C8B-B14F-4D97-AF65-F5344CB8AC3E}">
        <p14:creationId xmlns:p14="http://schemas.microsoft.com/office/powerpoint/2010/main" val="692805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19D41160-986F-4CC6-935B-4E88A21A1C86}" type="datetimeFigureOut">
              <a:rPr lang="ru-RU"/>
              <a:pPr>
                <a:defRPr/>
              </a:pPr>
              <a:t>28.03.2019</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fld id="{E85CBE9C-0338-4ABB-8E75-F45D720C953E}" type="slidenum">
              <a:rPr lang="ru-RU" altLang="ru-RU"/>
              <a:pPr/>
              <a:t>‹#›</a:t>
            </a:fld>
            <a:endParaRPr lang="ru-RU" altLang="ru-RU"/>
          </a:p>
        </p:txBody>
      </p:sp>
    </p:spTree>
    <p:extLst>
      <p:ext uri="{BB962C8B-B14F-4D97-AF65-F5344CB8AC3E}">
        <p14:creationId xmlns:p14="http://schemas.microsoft.com/office/powerpoint/2010/main" val="3664024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4"/>
          </p:nvPr>
        </p:nvSpPr>
        <p:spPr/>
        <p:txBody>
          <a:bodyPr/>
          <a:lstStyle>
            <a:lvl1pPr>
              <a:defRPr/>
            </a:lvl1pPr>
          </a:lstStyle>
          <a:p>
            <a:pPr>
              <a:defRPr/>
            </a:pPr>
            <a:fld id="{937B9963-B1EB-40A0-AD16-0C7E8DBCC8C4}" type="datetimeFigureOut">
              <a:rPr lang="ru-RU"/>
              <a:pPr>
                <a:defRPr/>
              </a:pPr>
              <a:t>28.03.2019</a:t>
            </a:fld>
            <a:endParaRPr lang="ru-RU"/>
          </a:p>
        </p:txBody>
      </p:sp>
      <p:sp>
        <p:nvSpPr>
          <p:cNvPr id="5" name="Footer Placeholder 4"/>
          <p:cNvSpPr>
            <a:spLocks noGrp="1"/>
          </p:cNvSpPr>
          <p:nvPr>
            <p:ph type="ftr" sz="quarter" idx="15"/>
          </p:nvPr>
        </p:nvSpPr>
        <p:spPr/>
        <p:txBody>
          <a:bodyPr/>
          <a:lstStyle>
            <a:lvl1pPr>
              <a:defRPr/>
            </a:lvl1pPr>
          </a:lstStyle>
          <a:p>
            <a:pPr>
              <a:defRPr/>
            </a:pPr>
            <a:endParaRPr lang="ru-RU"/>
          </a:p>
        </p:txBody>
      </p:sp>
      <p:sp>
        <p:nvSpPr>
          <p:cNvPr id="6" name="Slide Number Placeholder 5"/>
          <p:cNvSpPr>
            <a:spLocks noGrp="1"/>
          </p:cNvSpPr>
          <p:nvPr>
            <p:ph type="sldNum" sz="quarter" idx="16"/>
          </p:nvPr>
        </p:nvSpPr>
        <p:spPr/>
        <p:txBody>
          <a:bodyPr/>
          <a:lstStyle>
            <a:lvl1pPr>
              <a:defRPr/>
            </a:lvl1pPr>
          </a:lstStyle>
          <a:p>
            <a:fld id="{BDB125A4-97CA-4174-A4E1-B7905F6A2615}" type="slidenum">
              <a:rPr lang="ru-RU" altLang="ru-RU"/>
              <a:pPr/>
              <a:t>‹#›</a:t>
            </a:fld>
            <a:endParaRPr lang="ru-RU" altLang="ru-RU"/>
          </a:p>
        </p:txBody>
      </p:sp>
    </p:spTree>
    <p:extLst>
      <p:ext uri="{BB962C8B-B14F-4D97-AF65-F5344CB8AC3E}">
        <p14:creationId xmlns:p14="http://schemas.microsoft.com/office/powerpoint/2010/main" val="1028953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8"/>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8" name="Date Placeholder 3"/>
          <p:cNvSpPr>
            <a:spLocks noGrp="1"/>
          </p:cNvSpPr>
          <p:nvPr>
            <p:ph type="dt" sz="half" idx="10"/>
          </p:nvPr>
        </p:nvSpPr>
        <p:spPr/>
        <p:txBody>
          <a:bodyPr/>
          <a:lstStyle>
            <a:lvl1pPr>
              <a:defRPr/>
            </a:lvl1pPr>
          </a:lstStyle>
          <a:p>
            <a:pPr>
              <a:defRPr/>
            </a:pPr>
            <a:fld id="{1C754FF4-B6CB-4925-B7D4-34643C67C794}" type="datetimeFigureOut">
              <a:rPr lang="ru-RU"/>
              <a:pPr>
                <a:defRPr/>
              </a:pPr>
              <a:t>28.03.2019</a:t>
            </a:fld>
            <a:endParaRPr lang="ru-RU"/>
          </a:p>
        </p:txBody>
      </p:sp>
      <p:sp>
        <p:nvSpPr>
          <p:cNvPr id="9" name="Footer Placeholder 4"/>
          <p:cNvSpPr>
            <a:spLocks noGrp="1"/>
          </p:cNvSpPr>
          <p:nvPr>
            <p:ph type="ftr" sz="quarter" idx="11"/>
          </p:nvPr>
        </p:nvSpPr>
        <p:spPr/>
        <p:txBody>
          <a:bodyPr/>
          <a:lstStyle>
            <a:lvl1pPr>
              <a:defRPr/>
            </a:lvl1pPr>
          </a:lstStyle>
          <a:p>
            <a:pPr>
              <a:defRPr/>
            </a:pPr>
            <a:endParaRPr lang="ru-RU"/>
          </a:p>
        </p:txBody>
      </p:sp>
      <p:sp>
        <p:nvSpPr>
          <p:cNvPr id="10" name="Slide Number Placeholder 5"/>
          <p:cNvSpPr>
            <a:spLocks noGrp="1"/>
          </p:cNvSpPr>
          <p:nvPr>
            <p:ph type="sldNum" sz="quarter" idx="12"/>
          </p:nvPr>
        </p:nvSpPr>
        <p:spPr/>
        <p:txBody>
          <a:bodyPr/>
          <a:lstStyle>
            <a:lvl1pPr>
              <a:defRPr/>
            </a:lvl1pPr>
          </a:lstStyle>
          <a:p>
            <a:fld id="{37B8266F-7112-4645-BC9A-CBB4826087CC}" type="slidenum">
              <a:rPr lang="ru-RU" altLang="ru-RU"/>
              <a:pPr/>
              <a:t>‹#›</a:t>
            </a:fld>
            <a:endParaRPr lang="ru-RU" altLang="ru-RU"/>
          </a:p>
        </p:txBody>
      </p:sp>
    </p:spTree>
    <p:extLst>
      <p:ext uri="{BB962C8B-B14F-4D97-AF65-F5344CB8AC3E}">
        <p14:creationId xmlns:p14="http://schemas.microsoft.com/office/powerpoint/2010/main" val="1196287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3"/>
          <p:cNvSpPr>
            <a:spLocks noGrp="1"/>
          </p:cNvSpPr>
          <p:nvPr>
            <p:ph type="dt" sz="half" idx="15"/>
          </p:nvPr>
        </p:nvSpPr>
        <p:spPr/>
        <p:txBody>
          <a:bodyPr/>
          <a:lstStyle>
            <a:lvl1pPr>
              <a:defRPr/>
            </a:lvl1pPr>
          </a:lstStyle>
          <a:p>
            <a:pPr>
              <a:defRPr/>
            </a:pPr>
            <a:fld id="{320F15CB-2B87-447C-A179-BF2140EA6270}" type="datetimeFigureOut">
              <a:rPr lang="ru-RU"/>
              <a:pPr>
                <a:defRPr/>
              </a:pPr>
              <a:t>28.03.2019</a:t>
            </a:fld>
            <a:endParaRPr lang="ru-RU"/>
          </a:p>
        </p:txBody>
      </p:sp>
      <p:sp>
        <p:nvSpPr>
          <p:cNvPr id="6" name="Footer Placeholder 4"/>
          <p:cNvSpPr>
            <a:spLocks noGrp="1"/>
          </p:cNvSpPr>
          <p:nvPr>
            <p:ph type="ftr" sz="quarter" idx="16"/>
          </p:nvPr>
        </p:nvSpPr>
        <p:spPr/>
        <p:txBody>
          <a:bodyPr/>
          <a:lstStyle>
            <a:lvl1pPr>
              <a:defRPr/>
            </a:lvl1pPr>
          </a:lstStyle>
          <a:p>
            <a:pPr>
              <a:defRPr/>
            </a:pPr>
            <a:endParaRPr lang="ru-RU"/>
          </a:p>
        </p:txBody>
      </p:sp>
      <p:sp>
        <p:nvSpPr>
          <p:cNvPr id="7" name="Slide Number Placeholder 5"/>
          <p:cNvSpPr>
            <a:spLocks noGrp="1"/>
          </p:cNvSpPr>
          <p:nvPr>
            <p:ph type="sldNum" sz="quarter" idx="17"/>
          </p:nvPr>
        </p:nvSpPr>
        <p:spPr/>
        <p:txBody>
          <a:bodyPr/>
          <a:lstStyle>
            <a:lvl1pPr>
              <a:defRPr/>
            </a:lvl1pPr>
          </a:lstStyle>
          <a:p>
            <a:fld id="{EA3EC4D5-DF5D-4DEC-BD08-6551E3C2E3DB}" type="slidenum">
              <a:rPr lang="ru-RU" altLang="ru-RU"/>
              <a:pPr/>
              <a:t>‹#›</a:t>
            </a:fld>
            <a:endParaRPr lang="ru-RU" altLang="ru-RU"/>
          </a:p>
        </p:txBody>
      </p:sp>
    </p:spTree>
    <p:extLst>
      <p:ext uri="{BB962C8B-B14F-4D97-AF65-F5344CB8AC3E}">
        <p14:creationId xmlns:p14="http://schemas.microsoft.com/office/powerpoint/2010/main" val="1171291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0" name="Title 9"/>
          <p:cNvSpPr>
            <a:spLocks noGrp="1"/>
          </p:cNvSpPr>
          <p:nvPr>
            <p:ph type="title"/>
          </p:nvPr>
        </p:nvSpPr>
        <p:spPr/>
        <p:txBody>
          <a:bodyPr/>
          <a:lstStyle/>
          <a:p>
            <a:r>
              <a:rPr lang="ru-RU" smtClean="0"/>
              <a:t>Образец заголовка</a:t>
            </a:r>
            <a:endParaRPr lang="en-US" dirty="0"/>
          </a:p>
        </p:txBody>
      </p:sp>
      <p:sp>
        <p:nvSpPr>
          <p:cNvPr id="7" name="Date Placeholder 3"/>
          <p:cNvSpPr>
            <a:spLocks noGrp="1"/>
          </p:cNvSpPr>
          <p:nvPr>
            <p:ph type="dt" sz="half" idx="10"/>
          </p:nvPr>
        </p:nvSpPr>
        <p:spPr/>
        <p:txBody>
          <a:bodyPr/>
          <a:lstStyle>
            <a:lvl1pPr>
              <a:defRPr/>
            </a:lvl1pPr>
          </a:lstStyle>
          <a:p>
            <a:pPr>
              <a:defRPr/>
            </a:pPr>
            <a:fld id="{2ADE4FCE-4A8C-4EA5-B9FA-3FF0D92533DE}" type="datetimeFigureOut">
              <a:rPr lang="ru-RU"/>
              <a:pPr>
                <a:defRPr/>
              </a:pPr>
              <a:t>28.03.2019</a:t>
            </a:fld>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fld id="{FC01B8B7-393C-491D-ABBF-5C2BCA32A7C7}" type="slidenum">
              <a:rPr lang="ru-RU" altLang="ru-RU"/>
              <a:pPr/>
              <a:t>‹#›</a:t>
            </a:fld>
            <a:endParaRPr lang="ru-RU" altLang="ru-RU"/>
          </a:p>
        </p:txBody>
      </p:sp>
    </p:spTree>
    <p:extLst>
      <p:ext uri="{BB962C8B-B14F-4D97-AF65-F5344CB8AC3E}">
        <p14:creationId xmlns:p14="http://schemas.microsoft.com/office/powerpoint/2010/main" val="606103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BA1B3E85-F8F0-4474-991C-C889ECC3488F}" type="datetimeFigureOut">
              <a:rPr lang="ru-RU"/>
              <a:pPr>
                <a:defRPr/>
              </a:pPr>
              <a:t>28.03.2019</a:t>
            </a:fld>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fld id="{F2B7DD98-FDB4-4A6F-83D6-6E2B3C8090EE}" type="slidenum">
              <a:rPr lang="ru-RU" altLang="ru-RU"/>
              <a:pPr/>
              <a:t>‹#›</a:t>
            </a:fld>
            <a:endParaRPr lang="ru-RU" altLang="ru-RU"/>
          </a:p>
        </p:txBody>
      </p:sp>
    </p:spTree>
    <p:extLst>
      <p:ext uri="{BB962C8B-B14F-4D97-AF65-F5344CB8AC3E}">
        <p14:creationId xmlns:p14="http://schemas.microsoft.com/office/powerpoint/2010/main" val="2601668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329052E-798B-444F-A19F-95C0BB9D43DE}" type="datetimeFigureOut">
              <a:rPr lang="ru-RU"/>
              <a:pPr>
                <a:defRPr/>
              </a:pPr>
              <a:t>28.03.2019</a:t>
            </a:fld>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fld id="{75CBA8EF-9574-4504-9588-B555F8BAC63F}" type="slidenum">
              <a:rPr lang="ru-RU" altLang="ru-RU"/>
              <a:pPr/>
              <a:t>‹#›</a:t>
            </a:fld>
            <a:endParaRPr lang="ru-RU" altLang="ru-RU"/>
          </a:p>
        </p:txBody>
      </p:sp>
    </p:spTree>
    <p:extLst>
      <p:ext uri="{BB962C8B-B14F-4D97-AF65-F5344CB8AC3E}">
        <p14:creationId xmlns:p14="http://schemas.microsoft.com/office/powerpoint/2010/main" val="2107214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69B99BAA-66C7-4A0E-8A6A-3CAA60951B5C}" type="datetimeFigureOut">
              <a:rPr lang="ru-RU"/>
              <a:pPr>
                <a:defRPr/>
              </a:pPr>
              <a:t>28.03.2019</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fld id="{1C51EBCF-F935-4C61-A2B0-5DC25BEF4B59}" type="slidenum">
              <a:rPr lang="ru-RU" altLang="ru-RU"/>
              <a:pPr/>
              <a:t>‹#›</a:t>
            </a:fld>
            <a:endParaRPr lang="ru-RU" altLang="ru-RU"/>
          </a:p>
        </p:txBody>
      </p:sp>
    </p:spTree>
    <p:extLst>
      <p:ext uri="{BB962C8B-B14F-4D97-AF65-F5344CB8AC3E}">
        <p14:creationId xmlns:p14="http://schemas.microsoft.com/office/powerpoint/2010/main" val="1565598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Rectangle 9"/>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ru-RU" smtClean="0"/>
              <a:t>Образец заголовка</a:t>
            </a:r>
            <a:endParaRPr lang="en-US" dirty="0"/>
          </a:p>
        </p:txBody>
      </p:sp>
      <p:sp>
        <p:nvSpPr>
          <p:cNvPr id="9" name="Date Placeholder 4"/>
          <p:cNvSpPr>
            <a:spLocks noGrp="1"/>
          </p:cNvSpPr>
          <p:nvPr>
            <p:ph type="dt" sz="half" idx="10"/>
          </p:nvPr>
        </p:nvSpPr>
        <p:spPr/>
        <p:txBody>
          <a:bodyPr/>
          <a:lstStyle>
            <a:lvl1pPr>
              <a:defRPr/>
            </a:lvl1pPr>
          </a:lstStyle>
          <a:p>
            <a:pPr>
              <a:defRPr/>
            </a:pPr>
            <a:fld id="{0F558441-CCA5-4A3C-B37F-117D3CEEA7F9}" type="datetimeFigureOut">
              <a:rPr lang="ru-RU"/>
              <a:pPr>
                <a:defRPr/>
              </a:pPr>
              <a:t>28.03.2019</a:t>
            </a:fld>
            <a:endParaRPr lang="ru-RU"/>
          </a:p>
        </p:txBody>
      </p:sp>
      <p:sp>
        <p:nvSpPr>
          <p:cNvPr id="10" name="Footer Placeholder 5"/>
          <p:cNvSpPr>
            <a:spLocks noGrp="1"/>
          </p:cNvSpPr>
          <p:nvPr>
            <p:ph type="ftr" sz="quarter" idx="11"/>
          </p:nvPr>
        </p:nvSpPr>
        <p:spPr/>
        <p:txBody>
          <a:bodyPr/>
          <a:lstStyle>
            <a:lvl1pPr>
              <a:defRPr/>
            </a:lvl1pPr>
          </a:lstStyle>
          <a:p>
            <a:pPr>
              <a:defRPr/>
            </a:pPr>
            <a:endParaRPr lang="ru-RU"/>
          </a:p>
        </p:txBody>
      </p:sp>
      <p:sp>
        <p:nvSpPr>
          <p:cNvPr id="11" name="Slide Number Placeholder 6"/>
          <p:cNvSpPr>
            <a:spLocks noGrp="1"/>
          </p:cNvSpPr>
          <p:nvPr>
            <p:ph type="sldNum" sz="quarter" idx="12"/>
          </p:nvPr>
        </p:nvSpPr>
        <p:spPr/>
        <p:txBody>
          <a:bodyPr/>
          <a:lstStyle>
            <a:lvl1pPr>
              <a:defRPr/>
            </a:lvl1pPr>
          </a:lstStyle>
          <a:p>
            <a:fld id="{C1F26E67-E148-4933-AC06-7CCD377A372C}" type="slidenum">
              <a:rPr lang="ru-RU" altLang="ru-RU"/>
              <a:pPr/>
              <a:t>‹#›</a:t>
            </a:fld>
            <a:endParaRPr lang="ru-RU" altLang="ru-RU"/>
          </a:p>
        </p:txBody>
      </p:sp>
    </p:spTree>
    <p:extLst>
      <p:ext uri="{BB962C8B-B14F-4D97-AF65-F5344CB8AC3E}">
        <p14:creationId xmlns:p14="http://schemas.microsoft.com/office/powerpoint/2010/main" val="99740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1037" name="Text Placeholder 2"/>
          <p:cNvSpPr>
            <a:spLocks noGrp="1"/>
          </p:cNvSpPr>
          <p:nvPr>
            <p:ph type="body" idx="1"/>
          </p:nvPr>
        </p:nvSpPr>
        <p:spPr bwMode="auto">
          <a:xfrm>
            <a:off x="1143000" y="731838"/>
            <a:ext cx="64008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latin typeface="Arial" charset="0"/>
                <a:cs typeface="Arial" charset="0"/>
              </a:defRPr>
            </a:lvl1pPr>
          </a:lstStyle>
          <a:p>
            <a:pPr>
              <a:defRPr/>
            </a:pPr>
            <a:fld id="{887F75CE-B5BA-4E13-B4E4-CAFA000749A2}" type="datetimeFigureOut">
              <a:rPr lang="ru-RU"/>
              <a:pPr>
                <a:defRPr/>
              </a:pPr>
              <a:t>28.03.2019</a:t>
            </a:fld>
            <a:endParaRPr lang="ru-RU"/>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a:defRPr sz="1100" b="1">
                <a:solidFill>
                  <a:schemeClr val="tx1">
                    <a:lumMod val="50000"/>
                    <a:lumOff val="50000"/>
                  </a:schemeClr>
                </a:solidFill>
                <a:latin typeface="Arial" charset="0"/>
                <a:cs typeface="Arial" charset="0"/>
              </a:defRPr>
            </a:lvl1pPr>
          </a:lstStyle>
          <a:p>
            <a:pPr>
              <a:defRPr/>
            </a:pPr>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wrap="square" lIns="91440" tIns="45720" rIns="91440" bIns="45720" numCol="1" anchor="ctr" anchorCtr="0" compatLnSpc="1">
            <a:prstTxWarp prst="textNoShape">
              <a:avLst/>
            </a:prstTxWarp>
          </a:bodyPr>
          <a:lstStyle>
            <a:lvl1pPr algn="ctr">
              <a:defRPr sz="1200" b="1">
                <a:solidFill>
                  <a:srgbClr val="7F7F7F"/>
                </a:solidFill>
              </a:defRPr>
            </a:lvl1pPr>
          </a:lstStyle>
          <a:p>
            <a:fld id="{3E66CDBA-B767-4B73-A4F1-269E9234809B}"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4194" r:id="rId1"/>
    <p:sldLayoutId id="2147484186" r:id="rId2"/>
    <p:sldLayoutId id="2147484195" r:id="rId3"/>
    <p:sldLayoutId id="2147484187" r:id="rId4"/>
    <p:sldLayoutId id="2147484188" r:id="rId5"/>
    <p:sldLayoutId id="2147484189" r:id="rId6"/>
    <p:sldLayoutId id="2147484190" r:id="rId7"/>
    <p:sldLayoutId id="2147484191" r:id="rId8"/>
    <p:sldLayoutId id="2147484196" r:id="rId9"/>
    <p:sldLayoutId id="2147484192" r:id="rId10"/>
    <p:sldLayoutId id="2147484193" r:id="rId11"/>
  </p:sldLayoutIdLst>
  <p:timing>
    <p:tnLst>
      <p:par>
        <p:cTn id="1" dur="indefinite" restart="never" nodeType="tmRoot"/>
      </p:par>
    </p:tnLst>
  </p:timing>
  <p:txStyles>
    <p:titleStyle>
      <a:lvl1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itchFamily="34" charset="0"/>
        </a:defRPr>
      </a:lvl2pPr>
      <a:lvl3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itchFamily="34" charset="0"/>
        </a:defRPr>
      </a:lvl3pPr>
      <a:lvl4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itchFamily="34" charset="0"/>
        </a:defRPr>
      </a:lvl4pPr>
      <a:lvl5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anose="02040502050405020303"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anose="02040502050405020303"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anose="02040502050405020303" pitchFamily="18" charset="0"/>
        <a:buChar char="*"/>
        <a:defRPr sz="2400"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anose="02040502050405020303"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anose="02040502050405020303"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Рисунок 5" descr="Рисунок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Объект 3"/>
          <p:cNvSpPr>
            <a:spLocks noGrp="1"/>
          </p:cNvSpPr>
          <p:nvPr>
            <p:ph sz="quarter" idx="13"/>
          </p:nvPr>
        </p:nvSpPr>
        <p:spPr>
          <a:xfrm>
            <a:off x="539552" y="2492896"/>
            <a:ext cx="8215313" cy="4214812"/>
          </a:xfrm>
        </p:spPr>
        <p:txBody>
          <a:bodyPr rtlCol="0">
            <a:normAutofit fontScale="32500" lnSpcReduction="20000"/>
          </a:bodyPr>
          <a:lstStyle/>
          <a:p>
            <a:pPr marL="0" indent="0" algn="ctr" eaLnBrk="1" fontAlgn="auto" hangingPunct="1">
              <a:spcBef>
                <a:spcPts val="0"/>
              </a:spcBef>
              <a:buClr>
                <a:schemeClr val="accent6">
                  <a:lumMod val="75000"/>
                </a:schemeClr>
              </a:buClr>
              <a:buFont typeface="Wingdings 3" pitchFamily="18" charset="2"/>
              <a:buNone/>
              <a:defRPr/>
            </a:pPr>
            <a:endParaRPr lang="ru-RU" dirty="0" smtClean="0">
              <a:solidFill>
                <a:schemeClr val="tx1"/>
              </a:solidFill>
              <a:cs typeface="Times New Roman" panose="02020603050405020304" pitchFamily="18" charset="0"/>
            </a:endParaRPr>
          </a:p>
          <a:p>
            <a:pPr marL="0" indent="0" algn="ctr" eaLnBrk="1" fontAlgn="auto" hangingPunct="1">
              <a:spcBef>
                <a:spcPts val="0"/>
              </a:spcBef>
              <a:buClr>
                <a:schemeClr val="accent6">
                  <a:lumMod val="75000"/>
                </a:schemeClr>
              </a:buClr>
              <a:buFont typeface="Wingdings 3" pitchFamily="18" charset="2"/>
              <a:buNone/>
              <a:defRPr/>
            </a:pPr>
            <a:endParaRPr lang="ru-RU" dirty="0">
              <a:solidFill>
                <a:schemeClr val="tx1"/>
              </a:solidFill>
              <a:cs typeface="Times New Roman" panose="02020603050405020304" pitchFamily="18" charset="0"/>
            </a:endParaRPr>
          </a:p>
          <a:p>
            <a:pPr marL="0" indent="0" algn="ctr" eaLnBrk="1" fontAlgn="auto" hangingPunct="1">
              <a:spcBef>
                <a:spcPts val="0"/>
              </a:spcBef>
              <a:buClr>
                <a:schemeClr val="accent6">
                  <a:lumMod val="75000"/>
                </a:schemeClr>
              </a:buClr>
              <a:buFont typeface="Wingdings 3" pitchFamily="18" charset="2"/>
              <a:buNone/>
              <a:defRPr/>
            </a:pPr>
            <a:endParaRPr lang="ru-RU" sz="4500" b="1" dirty="0" smtClean="0">
              <a:solidFill>
                <a:srgbClr val="002060"/>
              </a:solidFill>
              <a:latin typeface="Calibri" pitchFamily="34" charset="0"/>
              <a:cs typeface="Times New Roman" panose="02020603050405020304" pitchFamily="18" charset="0"/>
            </a:endParaRPr>
          </a:p>
          <a:p>
            <a:pPr marL="0" indent="0" algn="ctr" eaLnBrk="1" fontAlgn="auto" hangingPunct="1">
              <a:lnSpc>
                <a:spcPct val="150000"/>
              </a:lnSpc>
              <a:buClr>
                <a:schemeClr val="accent6">
                  <a:lumMod val="75000"/>
                </a:schemeClr>
              </a:buClr>
              <a:buFont typeface="Wingdings 3" pitchFamily="18" charset="2"/>
              <a:buNone/>
              <a:defRPr/>
            </a:pPr>
            <a:r>
              <a:rPr lang="ru-RU" sz="7200" b="1" dirty="0" smtClean="0">
                <a:solidFill>
                  <a:srgbClr val="002060"/>
                </a:solidFill>
                <a:latin typeface="Arial" panose="020B0604020202020204" pitchFamily="34" charset="0"/>
                <a:cs typeface="Arial" panose="020B0604020202020204" pitchFamily="34" charset="0"/>
              </a:rPr>
              <a:t>«</a:t>
            </a:r>
            <a:r>
              <a:rPr lang="ru-RU" sz="7200" b="1" cap="all" dirty="0">
                <a:solidFill>
                  <a:srgbClr val="002060"/>
                </a:solidFill>
                <a:latin typeface="Arial" panose="020B0604020202020204" pitchFamily="34" charset="0"/>
                <a:cs typeface="Arial" panose="020B0604020202020204" pitchFamily="34" charset="0"/>
              </a:rPr>
              <a:t>Нормативная правовая база Российской Федерации, регулирующая деятельность образовательной организации, реализующей инклюзивную </a:t>
            </a:r>
            <a:r>
              <a:rPr lang="ru-RU" sz="7200" b="1" cap="all" dirty="0" smtClean="0">
                <a:solidFill>
                  <a:srgbClr val="002060"/>
                </a:solidFill>
                <a:latin typeface="Arial" panose="020B0604020202020204" pitchFamily="34" charset="0"/>
                <a:cs typeface="Arial" panose="020B0604020202020204" pitchFamily="34" charset="0"/>
              </a:rPr>
              <a:t>практику</a:t>
            </a:r>
            <a:r>
              <a:rPr lang="ru-RU" sz="7200" b="1" dirty="0" smtClean="0">
                <a:solidFill>
                  <a:srgbClr val="002060"/>
                </a:solidFill>
                <a:latin typeface="Calibri" pitchFamily="34" charset="0"/>
                <a:cs typeface="Times New Roman" panose="02020603050405020304" pitchFamily="18" charset="0"/>
              </a:rPr>
              <a:t>»</a:t>
            </a:r>
            <a:endParaRPr lang="ru-RU" sz="7200" b="1" dirty="0">
              <a:solidFill>
                <a:srgbClr val="002060"/>
              </a:solidFill>
              <a:latin typeface="Calibri" pitchFamily="34" charset="0"/>
              <a:cs typeface="Times New Roman" panose="02020603050405020304" pitchFamily="18" charset="0"/>
            </a:endParaRPr>
          </a:p>
          <a:p>
            <a:pPr marL="0" indent="0" algn="ctr" eaLnBrk="1" fontAlgn="auto" hangingPunct="1">
              <a:spcBef>
                <a:spcPts val="0"/>
              </a:spcBef>
              <a:buClr>
                <a:schemeClr val="accent6">
                  <a:lumMod val="75000"/>
                </a:schemeClr>
              </a:buClr>
              <a:buFont typeface="Wingdings 3" pitchFamily="18" charset="2"/>
              <a:buNone/>
              <a:defRPr/>
            </a:pPr>
            <a:endParaRPr lang="ru-RU" sz="7200" dirty="0">
              <a:solidFill>
                <a:srgbClr val="002060"/>
              </a:solidFill>
              <a:latin typeface="Calibri" pitchFamily="34" charset="0"/>
              <a:cs typeface="Times New Roman" panose="02020603050405020304" pitchFamily="18" charset="0"/>
            </a:endParaRPr>
          </a:p>
          <a:p>
            <a:pPr marL="0" indent="0" algn="ctr" eaLnBrk="1" fontAlgn="auto" hangingPunct="1">
              <a:spcBef>
                <a:spcPts val="0"/>
              </a:spcBef>
              <a:buClr>
                <a:schemeClr val="accent6">
                  <a:lumMod val="75000"/>
                </a:schemeClr>
              </a:buClr>
              <a:buFont typeface="Wingdings 3" pitchFamily="18" charset="2"/>
              <a:buNone/>
              <a:defRPr/>
            </a:pPr>
            <a:endParaRPr lang="ru-RU" sz="7200" dirty="0" smtClean="0">
              <a:solidFill>
                <a:srgbClr val="002060"/>
              </a:solidFill>
              <a:latin typeface="Calibri" pitchFamily="34" charset="0"/>
              <a:cs typeface="Times New Roman" panose="02020603050405020304" pitchFamily="18" charset="0"/>
            </a:endParaRPr>
          </a:p>
          <a:p>
            <a:pPr marL="0" indent="0" algn="ctr" eaLnBrk="1" fontAlgn="auto" hangingPunct="1">
              <a:spcBef>
                <a:spcPts val="0"/>
              </a:spcBef>
              <a:buClr>
                <a:schemeClr val="accent6">
                  <a:lumMod val="75000"/>
                </a:schemeClr>
              </a:buClr>
              <a:buFont typeface="Wingdings 3" pitchFamily="18" charset="2"/>
              <a:buNone/>
              <a:defRPr/>
            </a:pPr>
            <a:endParaRPr lang="ru-RU" sz="7200" dirty="0">
              <a:solidFill>
                <a:srgbClr val="002060"/>
              </a:solidFill>
              <a:latin typeface="Calibri" pitchFamily="34" charset="0"/>
              <a:cs typeface="Times New Roman" panose="02020603050405020304" pitchFamily="18" charset="0"/>
            </a:endParaRPr>
          </a:p>
          <a:p>
            <a:pPr marL="0" indent="0" eaLnBrk="1" fontAlgn="auto" hangingPunct="1">
              <a:spcBef>
                <a:spcPts val="0"/>
              </a:spcBef>
              <a:buClr>
                <a:schemeClr val="accent6">
                  <a:lumMod val="75000"/>
                </a:schemeClr>
              </a:buClr>
              <a:buFont typeface="Wingdings 3" pitchFamily="18" charset="2"/>
              <a:buNone/>
              <a:defRPr/>
            </a:pPr>
            <a:r>
              <a:rPr lang="ru-RU" sz="2900" dirty="0" smtClean="0">
                <a:solidFill>
                  <a:schemeClr val="tx1"/>
                </a:solidFill>
              </a:rPr>
              <a:t> </a:t>
            </a:r>
            <a:endParaRPr lang="ru-RU" sz="2900" dirty="0">
              <a:solidFill>
                <a:schemeClr val="tx1"/>
              </a:solidFill>
            </a:endParaRPr>
          </a:p>
        </p:txBody>
      </p:sp>
      <p:sp>
        <p:nvSpPr>
          <p:cNvPr id="8" name="TextBox 7"/>
          <p:cNvSpPr txBox="1"/>
          <p:nvPr/>
        </p:nvSpPr>
        <p:spPr>
          <a:xfrm>
            <a:off x="642938" y="142875"/>
            <a:ext cx="8272462" cy="584775"/>
          </a:xfrm>
          <a:prstGeom prst="rect">
            <a:avLst/>
          </a:prstGeom>
          <a:noFill/>
        </p:spPr>
        <p:txBody>
          <a:bodyPr>
            <a:spAutoFit/>
          </a:bodyPr>
          <a:lstStyle/>
          <a:p>
            <a:pPr algn="ctr">
              <a:defRPr/>
            </a:pPr>
            <a:r>
              <a:rPr lang="ru-RU" sz="1400" b="1" dirty="0">
                <a:solidFill>
                  <a:srgbClr val="002060"/>
                </a:solidFill>
                <a:latin typeface="Calibri"/>
                <a:ea typeface="+mj-ea"/>
                <a:cs typeface="+mj-cs"/>
              </a:rPr>
              <a:t>МИНИСТЕРСТВО ОБРАЗОВАНИЯ И НАУКИ РОССИЙСКОЙ ФЕДЕРАЦИИ </a:t>
            </a:r>
            <a:r>
              <a:rPr lang="ru-RU" sz="1400" dirty="0">
                <a:solidFill>
                  <a:srgbClr val="002060"/>
                </a:solidFill>
                <a:latin typeface="Calibri"/>
                <a:ea typeface="+mj-ea"/>
                <a:cs typeface="+mj-cs"/>
              </a:rPr>
              <a:t/>
            </a:r>
            <a:br>
              <a:rPr lang="ru-RU" sz="1400" dirty="0">
                <a:solidFill>
                  <a:srgbClr val="002060"/>
                </a:solidFill>
                <a:latin typeface="Calibri"/>
                <a:ea typeface="+mj-ea"/>
                <a:cs typeface="+mj-cs"/>
              </a:rPr>
            </a:br>
            <a:endParaRPr lang="ru-RU" dirty="0">
              <a:latin typeface="Arial" charset="0"/>
              <a:cs typeface="Arial" charset="0"/>
            </a:endParaRP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a:xfrm>
            <a:off x="201613" y="115888"/>
            <a:ext cx="8691562" cy="1081087"/>
          </a:xfrm>
        </p:spPr>
        <p:txBody>
          <a:bodyPr/>
          <a:lstStyle/>
          <a:p>
            <a:pPr marL="320040" indent="-320040" eaLnBrk="1" fontAlgn="auto" hangingPunct="1">
              <a:spcAft>
                <a:spcPts val="0"/>
              </a:spcAft>
              <a:buClr>
                <a:schemeClr val="accent6">
                  <a:lumMod val="75000"/>
                </a:schemeClr>
              </a:buClr>
              <a:buFont typeface="Georgia" panose="02040502050405020303" pitchFamily="18" charset="0"/>
              <a:buNone/>
              <a:defRPr/>
            </a:pPr>
            <a:r>
              <a:rPr lang="ru-RU" altLang="ru-RU" sz="900" dirty="0" smtClean="0">
                <a:solidFill>
                  <a:schemeClr val="tx1"/>
                </a:solidFill>
                <a:latin typeface="Arial" pitchFamily="34" charset="0"/>
                <a:cs typeface="Arial" pitchFamily="34" charset="0"/>
              </a:rPr>
              <a:t>Министерство образования и науки Российской Федерации</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Образовательная </a:t>
            </a:r>
            <a:r>
              <a:rPr lang="ru-RU" altLang="ru-RU" sz="900" dirty="0" smtClean="0">
                <a:solidFill>
                  <a:schemeClr val="tx1"/>
                </a:solidFill>
                <a:latin typeface="Arial" pitchFamily="34" charset="0"/>
                <a:cs typeface="Arial" pitchFamily="34" charset="0"/>
              </a:rPr>
              <a:t>политика. </a:t>
            </a:r>
            <a:r>
              <a:rPr lang="ru-RU" altLang="ru-RU" sz="900" dirty="0" smtClean="0">
                <a:solidFill>
                  <a:schemeClr val="tx1"/>
                </a:solidFill>
                <a:latin typeface="Arial" pitchFamily="34" charset="0"/>
                <a:cs typeface="Arial" pitchFamily="34" charset="0"/>
              </a:rPr>
              <a:t>Нормативно-правовое</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обеспечение образовательного процесса детей с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ОВЗ и инвалидностью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Вопрос 1. Нормативная правовая база, регулирующая деятельность образовательной организации, реализующей инклюзивную практику в России</a:t>
            </a:r>
            <a:r>
              <a:rPr lang="ru-RU" altLang="ru-RU" sz="1200" dirty="0" smtClean="0">
                <a:solidFill>
                  <a:schemeClr val="tx1"/>
                </a:solidFill>
                <a:latin typeface="Times New Roman" pitchFamily="18" charset="0"/>
                <a:cs typeface="Times New Roman" pitchFamily="18" charset="0"/>
              </a:rPr>
              <a:t/>
            </a:r>
            <a:br>
              <a:rPr lang="ru-RU" altLang="ru-RU" sz="1200" dirty="0" smtClean="0">
                <a:solidFill>
                  <a:schemeClr val="tx1"/>
                </a:solidFill>
                <a:latin typeface="Times New Roman" pitchFamily="18" charset="0"/>
                <a:cs typeface="Times New Roman" pitchFamily="18" charset="0"/>
              </a:rPr>
            </a:br>
            <a:endParaRPr lang="ru-RU" altLang="ru-RU" sz="1200" dirty="0" smtClean="0">
              <a:solidFill>
                <a:schemeClr val="tx1"/>
              </a:solidFill>
              <a:latin typeface="Times New Roman" pitchFamily="18" charset="0"/>
              <a:cs typeface="Times New Roman" pitchFamily="18" charset="0"/>
            </a:endParaRPr>
          </a:p>
        </p:txBody>
      </p:sp>
      <p:sp>
        <p:nvSpPr>
          <p:cNvPr id="3" name="Объект 2"/>
          <p:cNvSpPr>
            <a:spLocks noGrp="1"/>
          </p:cNvSpPr>
          <p:nvPr>
            <p:ph sz="quarter" idx="13"/>
          </p:nvPr>
        </p:nvSpPr>
        <p:spPr>
          <a:xfrm>
            <a:off x="179388" y="1285875"/>
            <a:ext cx="8785225" cy="5572125"/>
          </a:xfrm>
        </p:spPr>
        <p:txBody>
          <a:bodyPr rtlCol="0">
            <a:noAutofit/>
          </a:bodyPr>
          <a:lstStyle/>
          <a:p>
            <a:pPr marL="0" indent="0" algn="just" eaLnBrk="1" fontAlgn="auto" hangingPunct="1">
              <a:spcAft>
                <a:spcPts val="0"/>
              </a:spcAft>
              <a:buClrTx/>
              <a:buFont typeface="Wingdings 3" pitchFamily="18" charset="2"/>
              <a:buNone/>
              <a:defRPr/>
            </a:pPr>
            <a:r>
              <a:rPr lang="ru-RU" sz="1700" b="1" u="sng" dirty="0" smtClean="0">
                <a:solidFill>
                  <a:schemeClr val="tx1"/>
                </a:solidFill>
              </a:rPr>
              <a:t>Законы </a:t>
            </a:r>
            <a:r>
              <a:rPr lang="ru-RU" sz="1700" b="1" u="sng" dirty="0">
                <a:solidFill>
                  <a:schemeClr val="tx1"/>
                </a:solidFill>
              </a:rPr>
              <a:t>Российской Федерации</a:t>
            </a:r>
            <a:r>
              <a:rPr lang="en-US" sz="1700" b="1" u="sng" dirty="0">
                <a:solidFill>
                  <a:schemeClr val="tx1"/>
                </a:solidFill>
              </a:rPr>
              <a:t> </a:t>
            </a:r>
            <a:r>
              <a:rPr lang="en-US" sz="1700" b="1" u="sng" dirty="0" smtClean="0">
                <a:solidFill>
                  <a:schemeClr val="tx1"/>
                </a:solidFill>
              </a:rPr>
              <a:t>(IV)</a:t>
            </a:r>
            <a:r>
              <a:rPr lang="ru-RU" sz="1700" b="1" u="sng" dirty="0">
                <a:solidFill>
                  <a:schemeClr val="tx1"/>
                </a:solidFill>
              </a:rPr>
              <a:t>.</a:t>
            </a:r>
            <a:endParaRPr lang="ru-RU" sz="1700" dirty="0">
              <a:solidFill>
                <a:schemeClr val="tx1"/>
              </a:solidFill>
            </a:endParaRPr>
          </a:p>
          <a:p>
            <a:pPr marL="0" indent="0" algn="just" eaLnBrk="1" fontAlgn="auto" hangingPunct="1">
              <a:spcAft>
                <a:spcPts val="0"/>
              </a:spcAft>
              <a:buClrTx/>
              <a:buFont typeface="Wingdings 3" charset="2"/>
              <a:buNone/>
              <a:defRPr/>
            </a:pPr>
            <a:r>
              <a:rPr lang="ru-RU" sz="1700" b="1" dirty="0">
                <a:solidFill>
                  <a:schemeClr val="tx1"/>
                </a:solidFill>
              </a:rPr>
              <a:t>Закон «Об образовании в Российской Федерации» №273-ФЗ от 29 декабря 2012 г. </a:t>
            </a:r>
            <a:r>
              <a:rPr lang="ru-RU" sz="1700" dirty="0">
                <a:solidFill>
                  <a:schemeClr val="tx1"/>
                </a:solidFill>
              </a:rPr>
              <a:t>(с изменениями и дополнениями на 02 мая 2015 г.) вступил в силу с 01 сентября 2013 года. </a:t>
            </a:r>
            <a:endParaRPr lang="ru-RU" sz="1700" dirty="0" smtClean="0">
              <a:solidFill>
                <a:schemeClr val="tx1"/>
              </a:solidFill>
            </a:endParaRPr>
          </a:p>
          <a:p>
            <a:pPr indent="-182880" algn="just" eaLnBrk="1" fontAlgn="auto" hangingPunct="1">
              <a:buClr>
                <a:schemeClr val="accent6">
                  <a:lumMod val="75000"/>
                </a:schemeClr>
              </a:buClr>
              <a:defRPr/>
            </a:pPr>
            <a:r>
              <a:rPr lang="ru-RU" sz="1400" dirty="0" smtClean="0">
                <a:solidFill>
                  <a:schemeClr val="tx1"/>
                </a:solidFill>
              </a:rPr>
              <a:t>инклюзивное </a:t>
            </a:r>
            <a:r>
              <a:rPr lang="ru-RU" sz="1400" dirty="0">
                <a:solidFill>
                  <a:schemeClr val="tx1"/>
                </a:solidFill>
              </a:rPr>
              <a:t>образование - обеспечение равного доступа к образованию для всех обучающихся с учетом разнообразия особых образовательных потребностей и индивидуальных возможностей (статья 2, п.27);</a:t>
            </a:r>
          </a:p>
          <a:p>
            <a:pPr indent="-182880" algn="just" eaLnBrk="1" fontAlgn="auto" hangingPunct="1">
              <a:buClr>
                <a:schemeClr val="accent6">
                  <a:lumMod val="75000"/>
                </a:schemeClr>
              </a:buClr>
              <a:defRPr/>
            </a:pPr>
            <a:r>
              <a:rPr lang="ru-RU" sz="1400" dirty="0">
                <a:solidFill>
                  <a:schemeClr val="tx1"/>
                </a:solidFill>
              </a:rPr>
              <a:t>адаптированная образовательная программа – образовательная программа, адаптированная для обучения лиц с ограниченными возможностями здоровья с учетом особенностей их психофизического развития, индивидуальных возможностей и при необходимости обеспечивающая коррекцию нарушений развития и социальную адаптацию указанных лиц (статья 2, п.28);</a:t>
            </a:r>
          </a:p>
          <a:p>
            <a:pPr indent="-182880" algn="just" eaLnBrk="1" fontAlgn="auto" hangingPunct="1">
              <a:buClr>
                <a:schemeClr val="accent6">
                  <a:lumMod val="75000"/>
                </a:schemeClr>
              </a:buClr>
              <a:defRPr/>
            </a:pPr>
            <a:r>
              <a:rPr lang="ru-RU" sz="1400" dirty="0">
                <a:solidFill>
                  <a:schemeClr val="tx1"/>
                </a:solidFill>
              </a:rPr>
              <a:t>специальные условия для получения образования обучающимися с ограниченными возможностями здоровья - условия обучения, воспитания и развития таких обучающихся, включающие в себя использование специальных образовательных программ и методов обучения и воспитания, специальных учебников, учебных пособий и дидактических материалов, специальных технических средств обучения коллективного и индивидуального пользования, предоставление услуг ассистента (помощника), оказывающего обучающимся необходимую техническую помощь, проведение групповых и индивидуальных коррекционных занятий, обеспечение доступа в здания организаций, осуществляющих образовательную деятельность, и другие условия, без которых невозможно или затруднено освоение образовательных программ обучающимися с ограниченными возможностями здоровья (статья 79, </a:t>
            </a:r>
            <a:r>
              <a:rPr lang="ru-RU" sz="1400" dirty="0" smtClean="0">
                <a:solidFill>
                  <a:schemeClr val="tx1"/>
                </a:solidFill>
              </a:rPr>
              <a:t>п.3).</a:t>
            </a:r>
            <a:endParaRPr lang="ru-RU" sz="1400" dirty="0">
              <a:solidFill>
                <a:schemeClr val="tx1"/>
              </a:solidFill>
            </a:endParaRPr>
          </a:p>
          <a:p>
            <a:pPr marL="0" indent="0" algn="just" eaLnBrk="1" fontAlgn="auto" hangingPunct="1">
              <a:spcAft>
                <a:spcPts val="0"/>
              </a:spcAft>
              <a:buClrTx/>
              <a:buFont typeface="Wingdings 3" charset="2"/>
              <a:buNone/>
              <a:defRPr/>
            </a:pPr>
            <a:endParaRPr lang="ru-RU" sz="1700" dirty="0">
              <a:solidFill>
                <a:schemeClr val="tx1"/>
              </a:solidFill>
            </a:endParaRPr>
          </a:p>
        </p:txBody>
      </p:sp>
    </p:spTree>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Заголовок 1"/>
          <p:cNvSpPr>
            <a:spLocks noGrp="1"/>
          </p:cNvSpPr>
          <p:nvPr>
            <p:ph type="title"/>
          </p:nvPr>
        </p:nvSpPr>
        <p:spPr>
          <a:xfrm>
            <a:off x="201613" y="115888"/>
            <a:ext cx="8691562" cy="1081087"/>
          </a:xfrm>
        </p:spPr>
        <p:txBody>
          <a:bodyPr/>
          <a:lstStyle/>
          <a:p>
            <a:pPr marL="320040" indent="-320040" eaLnBrk="1" fontAlgn="auto" hangingPunct="1">
              <a:spcAft>
                <a:spcPts val="0"/>
              </a:spcAft>
              <a:buClr>
                <a:schemeClr val="accent6">
                  <a:lumMod val="75000"/>
                </a:schemeClr>
              </a:buClr>
              <a:buFont typeface="Georgia" panose="02040502050405020303" pitchFamily="18" charset="0"/>
              <a:buNone/>
              <a:defRPr/>
            </a:pPr>
            <a:r>
              <a:rPr lang="ru-RU" altLang="ru-RU" sz="900" dirty="0" smtClean="0">
                <a:solidFill>
                  <a:schemeClr val="tx1"/>
                </a:solidFill>
                <a:latin typeface="Arial" pitchFamily="34" charset="0"/>
                <a:cs typeface="Arial" pitchFamily="34" charset="0"/>
              </a:rPr>
              <a:t>Министерство образования и науки Российской Федерации</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prstClr val="black"/>
                </a:solidFill>
                <a:latin typeface="Arial" pitchFamily="34" charset="0"/>
                <a:cs typeface="Arial" pitchFamily="34" charset="0"/>
              </a:rPr>
              <a:t>Образовательная </a:t>
            </a:r>
            <a:r>
              <a:rPr lang="ru-RU" altLang="ru-RU" sz="900" dirty="0">
                <a:solidFill>
                  <a:prstClr val="black"/>
                </a:solidFill>
                <a:latin typeface="Arial" pitchFamily="34" charset="0"/>
                <a:cs typeface="Arial" pitchFamily="34" charset="0"/>
              </a:rPr>
              <a:t>политика. </a:t>
            </a:r>
            <a:r>
              <a:rPr lang="ru-RU" altLang="ru-RU" sz="900" dirty="0">
                <a:solidFill>
                  <a:prstClr val="black"/>
                </a:solidFill>
                <a:latin typeface="Arial" pitchFamily="34" charset="0"/>
                <a:cs typeface="Arial" pitchFamily="34" charset="0"/>
              </a:rPr>
              <a:t>Нормативно-правовое</a:t>
            </a:r>
            <a:br>
              <a:rPr lang="ru-RU" altLang="ru-RU" sz="900" dirty="0">
                <a:solidFill>
                  <a:prstClr val="black"/>
                </a:solidFill>
                <a:latin typeface="Arial" pitchFamily="34" charset="0"/>
                <a:cs typeface="Arial" pitchFamily="34" charset="0"/>
              </a:rPr>
            </a:br>
            <a:r>
              <a:rPr lang="ru-RU" altLang="ru-RU" sz="900" dirty="0">
                <a:solidFill>
                  <a:prstClr val="black"/>
                </a:solidFill>
                <a:latin typeface="Arial" pitchFamily="34" charset="0"/>
                <a:cs typeface="Arial" pitchFamily="34" charset="0"/>
              </a:rPr>
              <a:t> обеспечение образовательного процесса детей с </a:t>
            </a:r>
            <a:br>
              <a:rPr lang="ru-RU" altLang="ru-RU" sz="900" dirty="0">
                <a:solidFill>
                  <a:prstClr val="black"/>
                </a:solidFill>
                <a:latin typeface="Arial" pitchFamily="34" charset="0"/>
                <a:cs typeface="Arial" pitchFamily="34" charset="0"/>
              </a:rPr>
            </a:br>
            <a:r>
              <a:rPr lang="ru-RU" altLang="ru-RU" sz="900" dirty="0">
                <a:solidFill>
                  <a:prstClr val="black"/>
                </a:solidFill>
                <a:latin typeface="Arial" pitchFamily="34" charset="0"/>
                <a:cs typeface="Arial" pitchFamily="34" charset="0"/>
              </a:rPr>
              <a:t>ОВЗ и </a:t>
            </a:r>
            <a:r>
              <a:rPr lang="ru-RU" altLang="ru-RU" sz="900" dirty="0" smtClean="0">
                <a:solidFill>
                  <a:prstClr val="black"/>
                </a:solidFill>
                <a:latin typeface="Arial" pitchFamily="34" charset="0"/>
                <a:cs typeface="Arial" pitchFamily="34" charset="0"/>
              </a:rPr>
              <a:t>инвалидностью</a:t>
            </a:r>
            <a:br>
              <a:rPr lang="ru-RU" altLang="ru-RU" sz="900" dirty="0" smtClean="0">
                <a:solidFill>
                  <a:prstClr val="black"/>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Вопрос 1. Нормативная правовая база, регулирующая деятельность образовательной организации, реализующей инклюзивную практику в России</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endParaRPr lang="ru-RU" altLang="ru-RU" sz="900" dirty="0" smtClean="0">
              <a:solidFill>
                <a:schemeClr val="tx1"/>
              </a:solidFill>
              <a:latin typeface="Arial" pitchFamily="34" charset="0"/>
              <a:cs typeface="Arial" pitchFamily="34" charset="0"/>
            </a:endParaRPr>
          </a:p>
        </p:txBody>
      </p:sp>
      <p:sp>
        <p:nvSpPr>
          <p:cNvPr id="15363" name="Объект 2"/>
          <p:cNvSpPr>
            <a:spLocks noGrp="1"/>
          </p:cNvSpPr>
          <p:nvPr>
            <p:ph sz="quarter" idx="13"/>
          </p:nvPr>
        </p:nvSpPr>
        <p:spPr>
          <a:xfrm>
            <a:off x="107950" y="1285875"/>
            <a:ext cx="8750300" cy="5022850"/>
          </a:xfrm>
        </p:spPr>
        <p:txBody>
          <a:bodyPr/>
          <a:lstStyle/>
          <a:p>
            <a:pPr marL="0" indent="0" eaLnBrk="1" hangingPunct="1">
              <a:spcAft>
                <a:spcPct val="0"/>
              </a:spcAft>
              <a:buClrTx/>
              <a:buFont typeface="Wingdings 3" panose="05040102010807070707" pitchFamily="18" charset="2"/>
              <a:buNone/>
            </a:pPr>
            <a:r>
              <a:rPr lang="ru-RU" altLang="ru-RU" sz="1700" b="1" u="sng" smtClean="0">
                <a:solidFill>
                  <a:schemeClr val="tx1"/>
                </a:solidFill>
              </a:rPr>
              <a:t>Законы Российской Федерации</a:t>
            </a:r>
            <a:r>
              <a:rPr lang="en-US" altLang="ru-RU" sz="1700" b="1" u="sng" smtClean="0">
                <a:solidFill>
                  <a:schemeClr val="tx1"/>
                </a:solidFill>
              </a:rPr>
              <a:t> (V)</a:t>
            </a:r>
            <a:r>
              <a:rPr lang="ru-RU" altLang="ru-RU" sz="1700" b="1" u="sng" smtClean="0">
                <a:solidFill>
                  <a:schemeClr val="tx1"/>
                </a:solidFill>
              </a:rPr>
              <a:t>. </a:t>
            </a:r>
            <a:r>
              <a:rPr lang="ru-RU" altLang="ru-RU" sz="1700" b="1" smtClean="0">
                <a:solidFill>
                  <a:schemeClr val="tx1"/>
                </a:solidFill>
              </a:rPr>
              <a:t>Закон «Об образовании в Российской Федерации» №273-ФЗ от 29 декабря 2012 г.</a:t>
            </a:r>
            <a:endParaRPr lang="ru-RU" altLang="ru-RU" sz="1700" smtClean="0">
              <a:solidFill>
                <a:schemeClr val="tx1"/>
              </a:solidFill>
            </a:endParaRPr>
          </a:p>
          <a:p>
            <a:pPr marL="0" indent="0" algn="just" eaLnBrk="1" hangingPunct="1">
              <a:spcAft>
                <a:spcPct val="0"/>
              </a:spcAft>
              <a:buClrTx/>
              <a:buFont typeface="Wingdings 3" panose="05040102010807070707" pitchFamily="18" charset="2"/>
              <a:buNone/>
            </a:pPr>
            <a:r>
              <a:rPr lang="ru-RU" altLang="ru-RU" sz="1700" smtClean="0">
                <a:solidFill>
                  <a:schemeClr val="tx1"/>
                </a:solidFill>
              </a:rPr>
              <a:t>Основными статьями закона, регулирующими вопросы образования лиц, имеющих проблемы в сфере здоровья, являются ст.41 и 79.</a:t>
            </a:r>
          </a:p>
          <a:p>
            <a:pPr marL="0" indent="0" algn="just" eaLnBrk="1" hangingPunct="1">
              <a:spcAft>
                <a:spcPct val="0"/>
              </a:spcAft>
              <a:buClrTx/>
              <a:buFont typeface="Wingdings 3" panose="05040102010807070707" pitchFamily="18" charset="2"/>
              <a:buNone/>
            </a:pPr>
            <a:r>
              <a:rPr lang="ru-RU" altLang="ru-RU" sz="1700" b="1" smtClean="0">
                <a:solidFill>
                  <a:schemeClr val="tx1"/>
                </a:solidFill>
              </a:rPr>
              <a:t>Статья 41</a:t>
            </a:r>
            <a:r>
              <a:rPr lang="ru-RU" altLang="ru-RU" sz="1700" smtClean="0">
                <a:solidFill>
                  <a:schemeClr val="tx1"/>
                </a:solidFill>
              </a:rPr>
              <a:t> </a:t>
            </a:r>
            <a:r>
              <a:rPr lang="ru-RU" altLang="ru-RU" sz="1700" b="1" smtClean="0">
                <a:solidFill>
                  <a:schemeClr val="tx1"/>
                </a:solidFill>
              </a:rPr>
              <a:t>«Охрана здоровья обучающихся» </a:t>
            </a:r>
          </a:p>
          <a:p>
            <a:pPr marL="0" indent="0" algn="just" eaLnBrk="1" hangingPunct="1">
              <a:spcAft>
                <a:spcPct val="0"/>
              </a:spcAft>
              <a:buClrTx/>
              <a:buFont typeface="Wingdings 3" panose="05040102010807070707" pitchFamily="18" charset="2"/>
              <a:buNone/>
            </a:pPr>
            <a:r>
              <a:rPr lang="ru-RU" altLang="ru-RU" sz="1700" smtClean="0">
                <a:solidFill>
                  <a:schemeClr val="tx1"/>
                </a:solidFill>
              </a:rPr>
              <a:t>5. Для обучающихся, осваивающих основные общеобразовательные программы и нуждающихся в длительном лечении, создаются образовательные организации, в том числе санаторные, в которых проводятся необходимые лечебные, реабилитационные и оздоровительные мероприятия для таких обучающихся. Обучение таких детей, а также детей-инвалидов, которые по состоянию здоровья не могут посещать образовательные организации, может быть также организовано образовательными организациями на дому или в медицинских организациях. Основанием для организации обучения на дому или в медицинской организации являются заключение медицинской организации и в письменной форме обращение родителей (законных представителей). </a:t>
            </a:r>
          </a:p>
        </p:txBody>
      </p:sp>
    </p:spTree>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Заголовок 1"/>
          <p:cNvSpPr>
            <a:spLocks noGrp="1"/>
          </p:cNvSpPr>
          <p:nvPr>
            <p:ph type="title"/>
          </p:nvPr>
        </p:nvSpPr>
        <p:spPr>
          <a:xfrm>
            <a:off x="201613" y="115888"/>
            <a:ext cx="8691562" cy="1081087"/>
          </a:xfrm>
        </p:spPr>
        <p:txBody>
          <a:bodyPr/>
          <a:lstStyle/>
          <a:p>
            <a:pPr marL="320040" indent="-320040" eaLnBrk="1" fontAlgn="auto" hangingPunct="1">
              <a:spcAft>
                <a:spcPts val="0"/>
              </a:spcAft>
              <a:buClr>
                <a:schemeClr val="accent6">
                  <a:lumMod val="75000"/>
                </a:schemeClr>
              </a:buClr>
              <a:defRPr/>
            </a:pPr>
            <a:r>
              <a:rPr lang="ru-RU" altLang="ru-RU" sz="900" dirty="0" smtClean="0">
                <a:solidFill>
                  <a:schemeClr val="tx1"/>
                </a:solidFill>
                <a:latin typeface="Arial" pitchFamily="34" charset="0"/>
                <a:cs typeface="Arial" pitchFamily="34" charset="0"/>
              </a:rPr>
              <a:t>Министерство образования и науки Российской Федерации</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t>
            </a:r>
            <a:r>
              <a:rPr lang="ru-RU" altLang="ru-RU" sz="900" dirty="0" smtClean="0">
                <a:solidFill>
                  <a:schemeClr val="tx1"/>
                </a:solidFill>
                <a:latin typeface="Arial" pitchFamily="34" charset="0"/>
                <a:cs typeface="Arial" pitchFamily="34" charset="0"/>
              </a:rPr>
              <a:t>Образовательная политика. </a:t>
            </a:r>
            <a:r>
              <a:rPr lang="ru-RU" altLang="ru-RU" sz="900" dirty="0" smtClean="0">
                <a:solidFill>
                  <a:schemeClr val="tx1"/>
                </a:solidFill>
                <a:latin typeface="Arial" pitchFamily="34" charset="0"/>
                <a:cs typeface="Arial" pitchFamily="34" charset="0"/>
              </a:rPr>
              <a:t>Нормативно-правовое</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обеспечение образовательного процесса детей с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ОВЗ и инвалидностью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Вопрос 1. Нормативная правовая база, регулирующая деятельность образовательной организации, реализующей инклюзивную практику в России</a:t>
            </a:r>
            <a:br>
              <a:rPr lang="ru-RU" altLang="ru-RU" sz="900" dirty="0" smtClean="0">
                <a:solidFill>
                  <a:schemeClr val="tx1"/>
                </a:solidFill>
                <a:latin typeface="Arial" pitchFamily="34" charset="0"/>
                <a:cs typeface="Arial" pitchFamily="34" charset="0"/>
              </a:rPr>
            </a:br>
            <a:endParaRPr lang="ru-RU" altLang="ru-RU" sz="900" dirty="0" smtClean="0">
              <a:solidFill>
                <a:schemeClr val="tx1"/>
              </a:solidFill>
              <a:latin typeface="Arial" pitchFamily="34" charset="0"/>
              <a:cs typeface="Arial" pitchFamily="34" charset="0"/>
            </a:endParaRPr>
          </a:p>
        </p:txBody>
      </p:sp>
      <p:sp>
        <p:nvSpPr>
          <p:cNvPr id="3" name="Объект 2"/>
          <p:cNvSpPr>
            <a:spLocks noGrp="1"/>
          </p:cNvSpPr>
          <p:nvPr>
            <p:ph sz="quarter" idx="13"/>
          </p:nvPr>
        </p:nvSpPr>
        <p:spPr>
          <a:xfrm>
            <a:off x="107950" y="1357313"/>
            <a:ext cx="8678863" cy="4951412"/>
          </a:xfrm>
        </p:spPr>
        <p:txBody>
          <a:bodyPr rtlCol="0">
            <a:normAutofit/>
          </a:bodyPr>
          <a:lstStyle/>
          <a:p>
            <a:pPr marL="0" indent="0" eaLnBrk="1" fontAlgn="auto" hangingPunct="1">
              <a:spcAft>
                <a:spcPts val="0"/>
              </a:spcAft>
              <a:buClrTx/>
              <a:buFont typeface="Wingdings 3" pitchFamily="18" charset="2"/>
              <a:buNone/>
              <a:defRPr/>
            </a:pPr>
            <a:r>
              <a:rPr lang="ru-RU" sz="1700" b="1" u="sng" dirty="0">
                <a:solidFill>
                  <a:schemeClr val="tx1"/>
                </a:solidFill>
              </a:rPr>
              <a:t>Законы Российской Федерации</a:t>
            </a:r>
            <a:r>
              <a:rPr lang="en-US" sz="1700" b="1" u="sng" dirty="0">
                <a:solidFill>
                  <a:schemeClr val="tx1"/>
                </a:solidFill>
              </a:rPr>
              <a:t> </a:t>
            </a:r>
            <a:r>
              <a:rPr lang="en-US" sz="1700" b="1" u="sng" dirty="0" smtClean="0">
                <a:solidFill>
                  <a:schemeClr val="tx1"/>
                </a:solidFill>
              </a:rPr>
              <a:t>(VI)</a:t>
            </a:r>
            <a:r>
              <a:rPr lang="ru-RU" sz="1700" b="1" u="sng" dirty="0" smtClean="0">
                <a:solidFill>
                  <a:schemeClr val="tx1"/>
                </a:solidFill>
              </a:rPr>
              <a:t>. </a:t>
            </a:r>
            <a:r>
              <a:rPr lang="ru-RU" sz="1700" b="1" dirty="0">
                <a:solidFill>
                  <a:schemeClr val="tx1"/>
                </a:solidFill>
              </a:rPr>
              <a:t>Закон «Об образовании в Российской Федерации» №273-ФЗ от 29 декабря 2012 г</a:t>
            </a:r>
            <a:r>
              <a:rPr lang="ru-RU" sz="1700" b="1" dirty="0" smtClean="0">
                <a:solidFill>
                  <a:schemeClr val="tx1"/>
                </a:solidFill>
              </a:rPr>
              <a:t>.</a:t>
            </a:r>
          </a:p>
          <a:p>
            <a:pPr marL="0" indent="0" algn="just" eaLnBrk="1" fontAlgn="auto" hangingPunct="1">
              <a:buClr>
                <a:schemeClr val="accent6">
                  <a:lumMod val="75000"/>
                </a:schemeClr>
              </a:buClr>
              <a:buFont typeface="Wingdings 3" pitchFamily="18" charset="2"/>
              <a:buNone/>
              <a:defRPr/>
            </a:pPr>
            <a:r>
              <a:rPr lang="ru-RU" sz="1700" b="1" dirty="0">
                <a:solidFill>
                  <a:schemeClr val="tx1"/>
                </a:solidFill>
              </a:rPr>
              <a:t>В статье 79</a:t>
            </a:r>
            <a:r>
              <a:rPr lang="ru-RU" sz="1700" dirty="0">
                <a:solidFill>
                  <a:schemeClr val="tx1"/>
                </a:solidFill>
              </a:rPr>
              <a:t> «Организация получения образования обучающимися с ограниченными возможностями здоровья» определены содержание образования, условия организации обучения и воспитания, а также требования к образовательным организациям, осуществляющим обучение лиц с ограниченными возможностями здоровья: </a:t>
            </a:r>
          </a:p>
          <a:p>
            <a:pPr marL="0" indent="0" algn="just" eaLnBrk="1" fontAlgn="auto" hangingPunct="1">
              <a:buClr>
                <a:schemeClr val="accent6">
                  <a:lumMod val="75000"/>
                </a:schemeClr>
              </a:buClr>
              <a:buFont typeface="Wingdings 3" pitchFamily="18" charset="2"/>
              <a:buNone/>
              <a:defRPr/>
            </a:pPr>
            <a:r>
              <a:rPr lang="ru-RU" sz="1700" dirty="0" smtClean="0">
                <a:solidFill>
                  <a:schemeClr val="tx1"/>
                </a:solidFill>
              </a:rPr>
              <a:t>1. Содержание </a:t>
            </a:r>
            <a:r>
              <a:rPr lang="ru-RU" sz="1700" dirty="0">
                <a:solidFill>
                  <a:schemeClr val="tx1"/>
                </a:solidFill>
              </a:rPr>
              <a:t>и условия организации обучения и воспитания лиц с ОВЗ определяются адаптированной образовательной программой, а для инвалидов в соответствии с индивидуальной программой реабилитации </a:t>
            </a:r>
            <a:r>
              <a:rPr lang="ru-RU" sz="1700" dirty="0" smtClean="0">
                <a:solidFill>
                  <a:schemeClr val="tx1"/>
                </a:solidFill>
              </a:rPr>
              <a:t>инвалида.</a:t>
            </a:r>
          </a:p>
          <a:p>
            <a:pPr marL="0" indent="0" algn="just" eaLnBrk="1" fontAlgn="auto" hangingPunct="1">
              <a:buClr>
                <a:schemeClr val="accent6">
                  <a:lumMod val="75000"/>
                </a:schemeClr>
              </a:buClr>
              <a:buFont typeface="Wingdings 3" pitchFamily="18" charset="2"/>
              <a:buNone/>
              <a:defRPr/>
            </a:pPr>
            <a:r>
              <a:rPr lang="ru-RU" sz="1700" dirty="0">
                <a:solidFill>
                  <a:schemeClr val="tx1"/>
                </a:solidFill>
              </a:rPr>
              <a:t>2. Общее образование обучающихся с ограниченными возможностями здоровья осуществляется в организациях, осуществляющих образовательную деятельность по адаптированным основным общеобразовательным программам. В таких организациях создаются специальные условия для получения образования указанными обучающимися</a:t>
            </a:r>
            <a:r>
              <a:rPr lang="ru-RU" sz="1700" dirty="0" smtClean="0">
                <a:solidFill>
                  <a:schemeClr val="tx1"/>
                </a:solidFill>
              </a:rPr>
              <a:t>.</a:t>
            </a:r>
          </a:p>
          <a:p>
            <a:pPr marL="0" indent="0" algn="just" eaLnBrk="1" fontAlgn="auto" hangingPunct="1">
              <a:buClr>
                <a:schemeClr val="accent6">
                  <a:lumMod val="75000"/>
                </a:schemeClr>
              </a:buClr>
              <a:buFont typeface="Wingdings 3" pitchFamily="18" charset="2"/>
              <a:buNone/>
              <a:defRPr/>
            </a:pPr>
            <a:endParaRPr lang="ru-RU" sz="1700" dirty="0">
              <a:solidFill>
                <a:schemeClr val="tx1"/>
              </a:solidFill>
            </a:endParaRPr>
          </a:p>
          <a:p>
            <a:pPr marL="0" indent="0" eaLnBrk="1" fontAlgn="auto" hangingPunct="1">
              <a:spcAft>
                <a:spcPts val="0"/>
              </a:spcAft>
              <a:buClrTx/>
              <a:buFont typeface="Wingdings 3" charset="2"/>
              <a:buNone/>
              <a:defRPr/>
            </a:pPr>
            <a:endParaRPr lang="ru-RU" sz="1700" dirty="0">
              <a:solidFill>
                <a:schemeClr val="tx1"/>
              </a:solidFill>
            </a:endParaRPr>
          </a:p>
        </p:txBody>
      </p:sp>
    </p:spTree>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p:nvPr>
        </p:nvSpPr>
        <p:spPr>
          <a:xfrm>
            <a:off x="201613" y="115888"/>
            <a:ext cx="8691562" cy="1081087"/>
          </a:xfrm>
        </p:spPr>
        <p:txBody>
          <a:bodyPr/>
          <a:lstStyle/>
          <a:p>
            <a:pPr marL="320040" indent="-320040" eaLnBrk="1" fontAlgn="auto" hangingPunct="1">
              <a:spcAft>
                <a:spcPts val="0"/>
              </a:spcAft>
              <a:buClr>
                <a:schemeClr val="accent6">
                  <a:lumMod val="75000"/>
                </a:schemeClr>
              </a:buClr>
              <a:buFont typeface="Georgia" panose="02040502050405020303" pitchFamily="18" charset="0"/>
              <a:buNone/>
              <a:defRPr/>
            </a:pPr>
            <a:r>
              <a:rPr lang="ru-RU" altLang="ru-RU" sz="900" dirty="0" smtClean="0">
                <a:solidFill>
                  <a:schemeClr val="tx1"/>
                </a:solidFill>
                <a:latin typeface="Arial" pitchFamily="34" charset="0"/>
                <a:cs typeface="Arial" pitchFamily="34" charset="0"/>
              </a:rPr>
              <a:t>Министерство образования и науки Российской Федерации</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Образовательная </a:t>
            </a:r>
            <a:r>
              <a:rPr lang="ru-RU" altLang="ru-RU" sz="900" dirty="0" smtClean="0">
                <a:solidFill>
                  <a:schemeClr val="tx1"/>
                </a:solidFill>
                <a:latin typeface="Arial" pitchFamily="34" charset="0"/>
                <a:cs typeface="Arial" pitchFamily="34" charset="0"/>
              </a:rPr>
              <a:t>политика. </a:t>
            </a:r>
            <a:r>
              <a:rPr lang="ru-RU" altLang="ru-RU" sz="900" dirty="0" smtClean="0">
                <a:solidFill>
                  <a:schemeClr val="tx1"/>
                </a:solidFill>
                <a:latin typeface="Arial" pitchFamily="34" charset="0"/>
                <a:cs typeface="Arial" pitchFamily="34" charset="0"/>
              </a:rPr>
              <a:t>Нормативно-правовое</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обеспечение образовательного процесса детей с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ОВЗ и инвалидностью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Вопрос 1. Нормативная правовая база, регулирующая деятельность образовательной организации, реализующей инклюзивную практику в России</a:t>
            </a:r>
            <a:r>
              <a:rPr lang="ru-RU" altLang="ru-RU" sz="1200" dirty="0" smtClean="0">
                <a:solidFill>
                  <a:schemeClr val="tx1"/>
                </a:solidFill>
                <a:latin typeface="Times New Roman" pitchFamily="18" charset="0"/>
                <a:cs typeface="Times New Roman" pitchFamily="18" charset="0"/>
              </a:rPr>
              <a:t/>
            </a:r>
            <a:br>
              <a:rPr lang="ru-RU" altLang="ru-RU" sz="1200" dirty="0" smtClean="0">
                <a:solidFill>
                  <a:schemeClr val="tx1"/>
                </a:solidFill>
                <a:latin typeface="Times New Roman" pitchFamily="18" charset="0"/>
                <a:cs typeface="Times New Roman" pitchFamily="18" charset="0"/>
              </a:rPr>
            </a:br>
            <a:endParaRPr lang="ru-RU" altLang="ru-RU" sz="1200" dirty="0" smtClean="0">
              <a:solidFill>
                <a:schemeClr val="tx1"/>
              </a:solidFill>
              <a:latin typeface="Times New Roman" pitchFamily="18" charset="0"/>
              <a:cs typeface="Times New Roman" pitchFamily="18" charset="0"/>
            </a:endParaRPr>
          </a:p>
        </p:txBody>
      </p:sp>
      <p:sp>
        <p:nvSpPr>
          <p:cNvPr id="17411" name="Объект 2"/>
          <p:cNvSpPr>
            <a:spLocks noGrp="1"/>
          </p:cNvSpPr>
          <p:nvPr>
            <p:ph sz="quarter" idx="13"/>
          </p:nvPr>
        </p:nvSpPr>
        <p:spPr>
          <a:xfrm>
            <a:off x="468313" y="1357313"/>
            <a:ext cx="8389937" cy="4951412"/>
          </a:xfrm>
        </p:spPr>
        <p:txBody>
          <a:bodyPr/>
          <a:lstStyle/>
          <a:p>
            <a:pPr marL="0" indent="0" algn="just" eaLnBrk="1" hangingPunct="1">
              <a:spcAft>
                <a:spcPct val="0"/>
              </a:spcAft>
              <a:buClrTx/>
              <a:buFont typeface="Wingdings 3" panose="05040102010807070707" pitchFamily="18" charset="2"/>
              <a:buNone/>
            </a:pPr>
            <a:r>
              <a:rPr lang="ru-RU" altLang="ru-RU" sz="1700" b="1" u="sng" smtClean="0">
                <a:solidFill>
                  <a:schemeClr val="tx1"/>
                </a:solidFill>
              </a:rPr>
              <a:t>Законы Российской Федерации</a:t>
            </a:r>
            <a:r>
              <a:rPr lang="en-US" altLang="ru-RU" sz="1700" b="1" u="sng" smtClean="0">
                <a:solidFill>
                  <a:schemeClr val="tx1"/>
                </a:solidFill>
              </a:rPr>
              <a:t> (VII)</a:t>
            </a:r>
            <a:r>
              <a:rPr lang="ru-RU" altLang="ru-RU" sz="1700" b="1" u="sng" smtClean="0">
                <a:solidFill>
                  <a:schemeClr val="tx1"/>
                </a:solidFill>
              </a:rPr>
              <a:t>. </a:t>
            </a:r>
            <a:r>
              <a:rPr lang="ru-RU" altLang="ru-RU" sz="1700" b="1" smtClean="0">
                <a:solidFill>
                  <a:schemeClr val="tx1"/>
                </a:solidFill>
              </a:rPr>
              <a:t>Закон «Об образовании в Российской Федерации» №273-ФЗ от 29 декабря 2012 г.</a:t>
            </a:r>
          </a:p>
          <a:p>
            <a:pPr marL="0" indent="0" algn="just" eaLnBrk="1" hangingPunct="1">
              <a:spcAft>
                <a:spcPct val="0"/>
              </a:spcAft>
              <a:buClrTx/>
              <a:buFont typeface="Wingdings 3" panose="05040102010807070707" pitchFamily="18" charset="2"/>
              <a:buNone/>
            </a:pPr>
            <a:r>
              <a:rPr lang="ru-RU" altLang="ru-RU" sz="1700" b="1" smtClean="0">
                <a:solidFill>
                  <a:schemeClr val="tx1"/>
                </a:solidFill>
              </a:rPr>
              <a:t>Статья 79</a:t>
            </a:r>
            <a:endParaRPr lang="ru-RU" altLang="ru-RU" sz="1700" smtClean="0">
              <a:solidFill>
                <a:schemeClr val="tx1"/>
              </a:solidFill>
            </a:endParaRPr>
          </a:p>
          <a:p>
            <a:pPr marL="0" indent="0" algn="just" eaLnBrk="1" hangingPunct="1">
              <a:spcAft>
                <a:spcPct val="0"/>
              </a:spcAft>
              <a:buClrTx/>
              <a:buFont typeface="Wingdings 3" panose="05040102010807070707" pitchFamily="18" charset="2"/>
              <a:buNone/>
            </a:pPr>
            <a:r>
              <a:rPr lang="ru-RU" altLang="ru-RU" sz="1700" smtClean="0">
                <a:solidFill>
                  <a:schemeClr val="tx1"/>
                </a:solidFill>
              </a:rPr>
              <a:t>3. Под специальными условиями для получения образования обучающимися с ограниченными возможностями здоровья в настоящем Федеральном законе понимаются условия обучения, воспитания и развития таких обучающихся, включающие в себя использование специальных образовательных программ и методов обучения и воспитания, специальных учебников, учебных пособий и дидактических материалов, специальных технических средств обучения коллективного и индивидуального пользования, предоставление услуг ассистента (помощника), оказывающего обучающимся необходимую техническую помощь, проведение групповых и индивидуальных коррекционных занятий, обеспечение доступа в здания организаций, осуществляющих образовательную деятельность, и другие условия, без которых невозможно или затруднено освоение образовательных программ обучающимися с ограниченными возможностями здоровья.</a:t>
            </a:r>
          </a:p>
        </p:txBody>
      </p:sp>
    </p:spTree>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p:nvPr>
        </p:nvSpPr>
        <p:spPr>
          <a:xfrm>
            <a:off x="201613" y="115888"/>
            <a:ext cx="8691562" cy="1081087"/>
          </a:xfrm>
        </p:spPr>
        <p:txBody>
          <a:bodyPr/>
          <a:lstStyle/>
          <a:p>
            <a:pPr marL="320040" indent="-320040" eaLnBrk="1" fontAlgn="auto" hangingPunct="1">
              <a:spcAft>
                <a:spcPts val="0"/>
              </a:spcAft>
              <a:buClr>
                <a:schemeClr val="accent6">
                  <a:lumMod val="75000"/>
                </a:schemeClr>
              </a:buClr>
              <a:buFont typeface="Georgia" panose="02040502050405020303" pitchFamily="18" charset="0"/>
              <a:buNone/>
              <a:defRPr/>
            </a:pPr>
            <a:r>
              <a:rPr lang="ru-RU" altLang="ru-RU" sz="900" dirty="0" smtClean="0">
                <a:solidFill>
                  <a:schemeClr val="tx1"/>
                </a:solidFill>
                <a:latin typeface="Arial" pitchFamily="34" charset="0"/>
                <a:cs typeface="Arial" pitchFamily="34" charset="0"/>
              </a:rPr>
              <a:t>Министерство образования и науки Российской Федерации</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Образовательная </a:t>
            </a:r>
            <a:r>
              <a:rPr lang="ru-RU" altLang="ru-RU" sz="900" dirty="0" smtClean="0">
                <a:solidFill>
                  <a:schemeClr val="tx1"/>
                </a:solidFill>
                <a:latin typeface="Arial" pitchFamily="34" charset="0"/>
                <a:cs typeface="Arial" pitchFamily="34" charset="0"/>
              </a:rPr>
              <a:t>политика. </a:t>
            </a:r>
            <a:r>
              <a:rPr lang="ru-RU" altLang="ru-RU" sz="900" dirty="0" smtClean="0">
                <a:solidFill>
                  <a:schemeClr val="tx1"/>
                </a:solidFill>
                <a:latin typeface="Arial" pitchFamily="34" charset="0"/>
                <a:cs typeface="Arial" pitchFamily="34" charset="0"/>
              </a:rPr>
              <a:t>Нормативно-правовое</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обеспечение образовательного процесса детей с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ОВЗ и инвалидностью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Вопрос 1. Нормативная правовая база, регулирующая деятельность образовательной организации, реализующей инклюзивную практику в России</a:t>
            </a:r>
            <a:br>
              <a:rPr lang="ru-RU" altLang="ru-RU" sz="900" dirty="0" smtClean="0">
                <a:solidFill>
                  <a:schemeClr val="tx1"/>
                </a:solidFill>
                <a:latin typeface="Arial" pitchFamily="34" charset="0"/>
                <a:cs typeface="Arial" pitchFamily="34" charset="0"/>
              </a:rPr>
            </a:br>
            <a:endParaRPr lang="ru-RU" altLang="ru-RU" sz="900" dirty="0" smtClean="0">
              <a:solidFill>
                <a:schemeClr val="tx1"/>
              </a:solidFill>
              <a:latin typeface="Arial" pitchFamily="34" charset="0"/>
              <a:cs typeface="Arial" pitchFamily="34" charset="0"/>
            </a:endParaRPr>
          </a:p>
        </p:txBody>
      </p:sp>
      <p:sp>
        <p:nvSpPr>
          <p:cNvPr id="18435" name="Объект 2"/>
          <p:cNvSpPr>
            <a:spLocks noGrp="1"/>
          </p:cNvSpPr>
          <p:nvPr>
            <p:ph sz="quarter" idx="13"/>
          </p:nvPr>
        </p:nvSpPr>
        <p:spPr>
          <a:xfrm>
            <a:off x="468313" y="1357313"/>
            <a:ext cx="8389937" cy="4951412"/>
          </a:xfrm>
        </p:spPr>
        <p:txBody>
          <a:bodyPr/>
          <a:lstStyle/>
          <a:p>
            <a:pPr marL="0" indent="0" algn="just" eaLnBrk="1" hangingPunct="1">
              <a:buClrTx/>
              <a:buFont typeface="Wingdings 3" panose="05040102010807070707" pitchFamily="18" charset="2"/>
              <a:buNone/>
            </a:pPr>
            <a:r>
              <a:rPr lang="ru-RU" altLang="ru-RU" sz="1700" b="1" u="sng" smtClean="0">
                <a:solidFill>
                  <a:schemeClr val="tx1"/>
                </a:solidFill>
              </a:rPr>
              <a:t>Законы Российской Федерации</a:t>
            </a:r>
            <a:r>
              <a:rPr lang="en-US" altLang="ru-RU" sz="1700" b="1" u="sng" smtClean="0">
                <a:solidFill>
                  <a:schemeClr val="tx1"/>
                </a:solidFill>
              </a:rPr>
              <a:t> (VIII)</a:t>
            </a:r>
            <a:r>
              <a:rPr lang="ru-RU" altLang="ru-RU" sz="1700" b="1" u="sng" smtClean="0">
                <a:solidFill>
                  <a:schemeClr val="tx1"/>
                </a:solidFill>
              </a:rPr>
              <a:t>. </a:t>
            </a:r>
            <a:r>
              <a:rPr lang="ru-RU" altLang="ru-RU" sz="1700" b="1" smtClean="0">
                <a:solidFill>
                  <a:schemeClr val="tx1"/>
                </a:solidFill>
              </a:rPr>
              <a:t>Закон «Об образовании в Российской Федерации» №273-ФЗ от 29 декабря 2012 г.</a:t>
            </a:r>
          </a:p>
          <a:p>
            <a:pPr marL="0" indent="0" algn="just" eaLnBrk="1" hangingPunct="1">
              <a:buClrTx/>
              <a:buFont typeface="Wingdings 3" panose="05040102010807070707" pitchFamily="18" charset="2"/>
              <a:buNone/>
            </a:pPr>
            <a:r>
              <a:rPr lang="ru-RU" altLang="ru-RU" sz="1700" b="1" smtClean="0">
                <a:solidFill>
                  <a:schemeClr val="tx1"/>
                </a:solidFill>
              </a:rPr>
              <a:t>Статья 79</a:t>
            </a:r>
            <a:endParaRPr lang="ru-RU" altLang="ru-RU" sz="1700" smtClean="0">
              <a:solidFill>
                <a:schemeClr val="tx1"/>
              </a:solidFill>
            </a:endParaRPr>
          </a:p>
          <a:p>
            <a:pPr marL="0" indent="0" algn="just" eaLnBrk="1" hangingPunct="1">
              <a:buClrTx/>
              <a:buFont typeface="Wingdings 3" panose="05040102010807070707" pitchFamily="18" charset="2"/>
              <a:buNone/>
            </a:pPr>
            <a:r>
              <a:rPr lang="ru-RU" altLang="ru-RU" sz="1700" smtClean="0">
                <a:solidFill>
                  <a:schemeClr val="tx1"/>
                </a:solidFill>
              </a:rPr>
              <a:t>4. Образование обучающихся с ограниченными возможностями здоровья может быть организовано как совместно с другими обучающимися, так и в</a:t>
            </a:r>
            <a:r>
              <a:rPr lang="ru-RU" altLang="ru-RU" sz="1700" b="1" smtClean="0">
                <a:solidFill>
                  <a:schemeClr val="tx1"/>
                </a:solidFill>
              </a:rPr>
              <a:t> </a:t>
            </a:r>
            <a:r>
              <a:rPr lang="ru-RU" altLang="ru-RU" sz="1700" smtClean="0">
                <a:solidFill>
                  <a:schemeClr val="tx1"/>
                </a:solidFill>
              </a:rPr>
              <a:t>отдельных классах, группах или в отдельных организациях, осуществляющих образовательную деятельность.</a:t>
            </a:r>
          </a:p>
          <a:p>
            <a:pPr marL="0" indent="0" algn="just" eaLnBrk="1" hangingPunct="1">
              <a:buClrTx/>
              <a:buFont typeface="Wingdings 3" panose="05040102010807070707" pitchFamily="18" charset="2"/>
              <a:buNone/>
            </a:pPr>
            <a:r>
              <a:rPr lang="ru-RU" altLang="ru-RU" sz="1700" smtClean="0">
                <a:solidFill>
                  <a:schemeClr val="tx1"/>
                </a:solidFill>
              </a:rPr>
              <a:t>5. Отдельные организации, осуществляющие образовательную деятельность, создаются для глухих, слабослышащих, позднооглохших, слепых, слабовидящих, с тяжелыми нарушениями речи, с нарушениями опорно-двигательного аппарата, с задержкой психического развития, с умственной отсталостью, с расстройствами аутистического спектра, со сложными дефектами и других обучающихся с ограниченными возможностями здоровья. </a:t>
            </a:r>
          </a:p>
          <a:p>
            <a:pPr marL="0" indent="0" algn="just" eaLnBrk="1" hangingPunct="1">
              <a:buClrTx/>
              <a:buFont typeface="Wingdings 3" panose="05040102010807070707" pitchFamily="18" charset="2"/>
              <a:buNone/>
            </a:pPr>
            <a:endParaRPr lang="ru-RU" altLang="ru-RU" sz="1700" b="1" smtClean="0">
              <a:solidFill>
                <a:schemeClr val="tx1"/>
              </a:solidFill>
            </a:endParaRPr>
          </a:p>
          <a:p>
            <a:pPr marL="0" indent="0" algn="just" eaLnBrk="1" hangingPunct="1">
              <a:buClrTx/>
              <a:buFont typeface="Wingdings 3" panose="05040102010807070707" pitchFamily="18" charset="2"/>
              <a:buNone/>
            </a:pPr>
            <a:endParaRPr lang="ru-RU" altLang="ru-RU" sz="1700" smtClean="0">
              <a:solidFill>
                <a:schemeClr val="tx1"/>
              </a:solidFill>
            </a:endParaRPr>
          </a:p>
          <a:p>
            <a:pPr marL="0" indent="0" algn="just" eaLnBrk="1" hangingPunct="1">
              <a:buClrTx/>
              <a:buFont typeface="Wingdings 3" panose="05040102010807070707" pitchFamily="18" charset="2"/>
              <a:buNone/>
            </a:pPr>
            <a:endParaRPr lang="ru-RU" altLang="ru-RU" sz="1700" smtClean="0">
              <a:solidFill>
                <a:schemeClr val="tx1"/>
              </a:solidFill>
            </a:endParaRPr>
          </a:p>
        </p:txBody>
      </p:sp>
    </p:spTree>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Заголовок 1"/>
          <p:cNvSpPr>
            <a:spLocks noGrp="1"/>
          </p:cNvSpPr>
          <p:nvPr>
            <p:ph type="title"/>
          </p:nvPr>
        </p:nvSpPr>
        <p:spPr>
          <a:xfrm>
            <a:off x="201613" y="115888"/>
            <a:ext cx="8691562" cy="1081087"/>
          </a:xfrm>
        </p:spPr>
        <p:txBody>
          <a:bodyPr/>
          <a:lstStyle/>
          <a:p>
            <a:pPr marL="320040" indent="-320040" eaLnBrk="1" fontAlgn="auto" hangingPunct="1">
              <a:spcAft>
                <a:spcPts val="0"/>
              </a:spcAft>
              <a:buClr>
                <a:schemeClr val="accent6">
                  <a:lumMod val="75000"/>
                </a:schemeClr>
              </a:buClr>
              <a:buFont typeface="Georgia" panose="02040502050405020303" pitchFamily="18" charset="0"/>
              <a:buNone/>
              <a:defRPr/>
            </a:pPr>
            <a:r>
              <a:rPr lang="ru-RU" altLang="ru-RU" sz="900" dirty="0" smtClean="0">
                <a:solidFill>
                  <a:schemeClr val="tx1"/>
                </a:solidFill>
                <a:latin typeface="Arial" pitchFamily="34" charset="0"/>
                <a:cs typeface="Arial" pitchFamily="34" charset="0"/>
              </a:rPr>
              <a:t>Министерство образования и науки Российской Федерации</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Образовательная </a:t>
            </a:r>
            <a:r>
              <a:rPr lang="ru-RU" altLang="ru-RU" sz="900" dirty="0" smtClean="0">
                <a:solidFill>
                  <a:schemeClr val="tx1"/>
                </a:solidFill>
                <a:latin typeface="Arial" pitchFamily="34" charset="0"/>
                <a:cs typeface="Arial" pitchFamily="34" charset="0"/>
              </a:rPr>
              <a:t>политика. </a:t>
            </a:r>
            <a:r>
              <a:rPr lang="ru-RU" altLang="ru-RU" sz="900" dirty="0" smtClean="0">
                <a:solidFill>
                  <a:schemeClr val="tx1"/>
                </a:solidFill>
                <a:latin typeface="Arial" pitchFamily="34" charset="0"/>
                <a:cs typeface="Arial" pitchFamily="34" charset="0"/>
              </a:rPr>
              <a:t>Нормативно-правовое</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обеспечение образовательного процесса детей с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ОВЗ и инвалидностью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Вопрос 1. Нормативная правовая база, регулирующая деятельность образовательной организации, реализующей инклюзивную практику в России</a:t>
            </a:r>
            <a:r>
              <a:rPr lang="ru-RU" altLang="ru-RU" sz="1200" dirty="0" smtClean="0">
                <a:solidFill>
                  <a:schemeClr val="tx1"/>
                </a:solidFill>
                <a:latin typeface="Times New Roman" pitchFamily="18" charset="0"/>
                <a:cs typeface="Times New Roman" pitchFamily="18" charset="0"/>
              </a:rPr>
              <a:t/>
            </a:r>
            <a:br>
              <a:rPr lang="ru-RU" altLang="ru-RU" sz="1200" dirty="0" smtClean="0">
                <a:solidFill>
                  <a:schemeClr val="tx1"/>
                </a:solidFill>
                <a:latin typeface="Times New Roman" pitchFamily="18" charset="0"/>
                <a:cs typeface="Times New Roman" pitchFamily="18" charset="0"/>
              </a:rPr>
            </a:br>
            <a:endParaRPr lang="ru-RU" altLang="ru-RU" sz="1200" dirty="0" smtClean="0">
              <a:solidFill>
                <a:schemeClr val="tx1"/>
              </a:solidFill>
              <a:latin typeface="Times New Roman" pitchFamily="18" charset="0"/>
              <a:cs typeface="Times New Roman" pitchFamily="18" charset="0"/>
            </a:endParaRPr>
          </a:p>
        </p:txBody>
      </p:sp>
      <p:sp>
        <p:nvSpPr>
          <p:cNvPr id="19459" name="Объект 2"/>
          <p:cNvSpPr>
            <a:spLocks noGrp="1"/>
          </p:cNvSpPr>
          <p:nvPr>
            <p:ph sz="quarter" idx="13"/>
          </p:nvPr>
        </p:nvSpPr>
        <p:spPr>
          <a:xfrm>
            <a:off x="468313" y="1428750"/>
            <a:ext cx="8318500" cy="4879975"/>
          </a:xfrm>
        </p:spPr>
        <p:txBody>
          <a:bodyPr/>
          <a:lstStyle/>
          <a:p>
            <a:pPr marL="0" indent="0" algn="just" eaLnBrk="1" hangingPunct="1">
              <a:buClrTx/>
              <a:buFont typeface="Wingdings 3" panose="05040102010807070707" pitchFamily="18" charset="2"/>
              <a:buNone/>
            </a:pPr>
            <a:r>
              <a:rPr lang="ru-RU" altLang="ru-RU" sz="1700" b="1" u="sng" smtClean="0">
                <a:solidFill>
                  <a:schemeClr val="tx1"/>
                </a:solidFill>
              </a:rPr>
              <a:t>Законы Российской Федерации</a:t>
            </a:r>
            <a:r>
              <a:rPr lang="en-US" altLang="ru-RU" sz="1700" b="1" u="sng" smtClean="0">
                <a:solidFill>
                  <a:schemeClr val="tx1"/>
                </a:solidFill>
              </a:rPr>
              <a:t> (IX)</a:t>
            </a:r>
            <a:r>
              <a:rPr lang="ru-RU" altLang="ru-RU" sz="1700" b="1" u="sng" smtClean="0">
                <a:solidFill>
                  <a:schemeClr val="tx1"/>
                </a:solidFill>
              </a:rPr>
              <a:t>. </a:t>
            </a:r>
            <a:r>
              <a:rPr lang="ru-RU" altLang="ru-RU" sz="1700" b="1" smtClean="0">
                <a:solidFill>
                  <a:schemeClr val="tx1"/>
                </a:solidFill>
              </a:rPr>
              <a:t>Закон «Об образовании в Российской Федерации» №273-ФЗ от 29 декабря 2012 г.</a:t>
            </a:r>
          </a:p>
          <a:p>
            <a:pPr marL="0" indent="0" algn="just" eaLnBrk="1" hangingPunct="1">
              <a:buClrTx/>
              <a:buFont typeface="Wingdings 3" panose="05040102010807070707" pitchFamily="18" charset="2"/>
              <a:buNone/>
            </a:pPr>
            <a:r>
              <a:rPr lang="ru-RU" altLang="ru-RU" sz="1700" b="1" smtClean="0">
                <a:solidFill>
                  <a:schemeClr val="tx1"/>
                </a:solidFill>
              </a:rPr>
              <a:t>Статья 79</a:t>
            </a:r>
            <a:endParaRPr lang="ru-RU" altLang="ru-RU" sz="1700" smtClean="0">
              <a:solidFill>
                <a:schemeClr val="tx1"/>
              </a:solidFill>
            </a:endParaRPr>
          </a:p>
          <a:p>
            <a:pPr marL="0" indent="0" algn="just" eaLnBrk="1" hangingPunct="1">
              <a:buClrTx/>
              <a:buFont typeface="Wingdings 3" panose="05040102010807070707" pitchFamily="18" charset="2"/>
              <a:buNone/>
            </a:pPr>
            <a:r>
              <a:rPr lang="ru-RU" altLang="ru-RU" sz="1700" smtClean="0">
                <a:solidFill>
                  <a:schemeClr val="tx1"/>
                </a:solidFill>
              </a:rPr>
              <a:t>8. Профессиональное обучение и профессиональное образование обучающихся с ограниченными возможностями здоровья осуществляются на основе образовательных программ, адаптированных при необходимости для обучения указанных обучающихся.</a:t>
            </a:r>
          </a:p>
          <a:p>
            <a:pPr marL="0" indent="0" algn="just" eaLnBrk="1" hangingPunct="1">
              <a:buClrTx/>
              <a:buFont typeface="Wingdings 3" panose="05040102010807070707" pitchFamily="18" charset="2"/>
              <a:buNone/>
            </a:pPr>
            <a:endParaRPr lang="ru-RU" altLang="ru-RU" sz="1700" smtClean="0">
              <a:solidFill>
                <a:schemeClr val="tx1"/>
              </a:solidFill>
            </a:endParaRPr>
          </a:p>
        </p:txBody>
      </p:sp>
    </p:spTree>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Заголовок 1"/>
          <p:cNvSpPr>
            <a:spLocks noGrp="1"/>
          </p:cNvSpPr>
          <p:nvPr>
            <p:ph type="title"/>
          </p:nvPr>
        </p:nvSpPr>
        <p:spPr>
          <a:xfrm>
            <a:off x="201613" y="115888"/>
            <a:ext cx="8691562" cy="1081087"/>
          </a:xfrm>
        </p:spPr>
        <p:txBody>
          <a:bodyPr/>
          <a:lstStyle/>
          <a:p>
            <a:pPr marL="320040" indent="-320040" eaLnBrk="1" fontAlgn="auto" hangingPunct="1">
              <a:spcAft>
                <a:spcPts val="0"/>
              </a:spcAft>
              <a:buClr>
                <a:schemeClr val="accent6">
                  <a:lumMod val="75000"/>
                </a:schemeClr>
              </a:buClr>
              <a:buFont typeface="Georgia" panose="02040502050405020303" pitchFamily="18" charset="0"/>
              <a:buNone/>
              <a:defRPr/>
            </a:pPr>
            <a:r>
              <a:rPr lang="ru-RU" altLang="ru-RU" sz="900" dirty="0" smtClean="0">
                <a:solidFill>
                  <a:schemeClr val="tx1"/>
                </a:solidFill>
                <a:latin typeface="Arial" pitchFamily="34" charset="0"/>
                <a:cs typeface="Arial" pitchFamily="34" charset="0"/>
              </a:rPr>
              <a:t>Министерство образования и науки Российской Федерации</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Образовательная политика. </a:t>
            </a:r>
            <a:r>
              <a:rPr lang="ru-RU" altLang="ru-RU" sz="900" dirty="0" smtClean="0">
                <a:solidFill>
                  <a:schemeClr val="tx1"/>
                </a:solidFill>
                <a:latin typeface="Arial" pitchFamily="34" charset="0"/>
                <a:cs typeface="Arial" pitchFamily="34" charset="0"/>
              </a:rPr>
              <a:t>Нормативно-правовое</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обеспечение образовательного процесса детей с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ОВЗ и инвалидностью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Вопрос 1. Нормативная правовая база, регулирующая деятельность образовательной организации, реализующей инклюзивную практику в России</a:t>
            </a:r>
            <a:br>
              <a:rPr lang="ru-RU" altLang="ru-RU" sz="900" dirty="0" smtClean="0">
                <a:solidFill>
                  <a:schemeClr val="tx1"/>
                </a:solidFill>
                <a:latin typeface="Arial" pitchFamily="34" charset="0"/>
                <a:cs typeface="Arial" pitchFamily="34" charset="0"/>
              </a:rPr>
            </a:br>
            <a:endParaRPr lang="ru-RU" altLang="ru-RU" sz="900" dirty="0" smtClean="0">
              <a:solidFill>
                <a:schemeClr val="tx1"/>
              </a:solidFill>
              <a:latin typeface="Arial" pitchFamily="34" charset="0"/>
              <a:cs typeface="Arial" pitchFamily="34" charset="0"/>
            </a:endParaRPr>
          </a:p>
        </p:txBody>
      </p:sp>
      <p:sp>
        <p:nvSpPr>
          <p:cNvPr id="20483" name="Объект 2"/>
          <p:cNvSpPr>
            <a:spLocks noGrp="1"/>
          </p:cNvSpPr>
          <p:nvPr>
            <p:ph sz="quarter" idx="13"/>
          </p:nvPr>
        </p:nvSpPr>
        <p:spPr>
          <a:xfrm>
            <a:off x="468313" y="1571625"/>
            <a:ext cx="8389937" cy="4737100"/>
          </a:xfrm>
        </p:spPr>
        <p:txBody>
          <a:bodyPr/>
          <a:lstStyle/>
          <a:p>
            <a:pPr marL="0" indent="0" eaLnBrk="1" hangingPunct="1">
              <a:buClrTx/>
              <a:buFont typeface="Wingdings 3" panose="05040102010807070707" pitchFamily="18" charset="2"/>
              <a:buNone/>
            </a:pPr>
            <a:r>
              <a:rPr lang="ru-RU" altLang="ru-RU" sz="1700" b="1" u="sng" smtClean="0">
                <a:solidFill>
                  <a:schemeClr val="tx1"/>
                </a:solidFill>
              </a:rPr>
              <a:t>Законы Российской Федерации</a:t>
            </a:r>
            <a:r>
              <a:rPr lang="en-US" altLang="ru-RU" sz="1700" b="1" u="sng" smtClean="0">
                <a:solidFill>
                  <a:schemeClr val="tx1"/>
                </a:solidFill>
              </a:rPr>
              <a:t> (X)</a:t>
            </a:r>
            <a:r>
              <a:rPr lang="ru-RU" altLang="ru-RU" sz="1700" b="1" u="sng" smtClean="0">
                <a:solidFill>
                  <a:schemeClr val="tx1"/>
                </a:solidFill>
              </a:rPr>
              <a:t>. </a:t>
            </a:r>
            <a:r>
              <a:rPr lang="ru-RU" altLang="ru-RU" sz="1700" b="1" smtClean="0">
                <a:solidFill>
                  <a:schemeClr val="tx1"/>
                </a:solidFill>
              </a:rPr>
              <a:t>Закон «Об образовании в Российской Федерации» №273-ФЗ от 29 декабря 2012 г.</a:t>
            </a:r>
          </a:p>
          <a:p>
            <a:pPr marL="0" indent="0" algn="just" eaLnBrk="1" hangingPunct="1">
              <a:buClrTx/>
              <a:buFont typeface="Wingdings 3" panose="05040102010807070707" pitchFamily="18" charset="2"/>
              <a:buNone/>
            </a:pPr>
            <a:r>
              <a:rPr lang="ru-RU" altLang="ru-RU" sz="1700" b="1" smtClean="0">
                <a:solidFill>
                  <a:schemeClr val="tx1"/>
                </a:solidFill>
              </a:rPr>
              <a:t>Статья 79</a:t>
            </a:r>
            <a:endParaRPr lang="ru-RU" altLang="ru-RU" sz="1700" smtClean="0">
              <a:solidFill>
                <a:schemeClr val="tx1"/>
              </a:solidFill>
            </a:endParaRPr>
          </a:p>
          <a:p>
            <a:pPr marL="0" indent="0" algn="just" eaLnBrk="1" hangingPunct="1">
              <a:buClrTx/>
              <a:buFont typeface="Wingdings 3" panose="05040102010807070707" pitchFamily="18" charset="2"/>
              <a:buNone/>
            </a:pPr>
            <a:r>
              <a:rPr lang="ru-RU" altLang="ru-RU" sz="1700" smtClean="0">
                <a:solidFill>
                  <a:schemeClr val="tx1"/>
                </a:solidFill>
              </a:rPr>
              <a:t>11. При получении образования обучающимся с ограниченными возможностями здоровья предоставляются бесплатно специальные учебники и учебные пособия, иная учебная литература, а также услуги сурдопереводчиков и тифлосурдопереводчиков. Указанная мера социальной поддержки является расходным обязательством субъекта Российской Федерации в отношении таких обучающихся, за исключением обучающихся за счет бюджетных ассигнований федерального бюджета. Для инвалидов, обучающихся за счет бюджетных ассигнований федерального бюджета, обеспечение этих мер социальной поддержки является расходным обязательством Российской Федерации.</a:t>
            </a:r>
          </a:p>
        </p:txBody>
      </p:sp>
    </p:spTree>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Заголовок 1"/>
          <p:cNvSpPr>
            <a:spLocks noGrp="1"/>
          </p:cNvSpPr>
          <p:nvPr>
            <p:ph type="title"/>
          </p:nvPr>
        </p:nvSpPr>
        <p:spPr>
          <a:xfrm>
            <a:off x="201613" y="115888"/>
            <a:ext cx="8691562" cy="1081087"/>
          </a:xfrm>
        </p:spPr>
        <p:txBody>
          <a:bodyPr/>
          <a:lstStyle/>
          <a:p>
            <a:pPr marL="320040" indent="-320040" eaLnBrk="1" fontAlgn="auto" hangingPunct="1">
              <a:spcAft>
                <a:spcPts val="0"/>
              </a:spcAft>
              <a:buClr>
                <a:schemeClr val="accent6">
                  <a:lumMod val="75000"/>
                </a:schemeClr>
              </a:buClr>
              <a:buFont typeface="Georgia" panose="02040502050405020303" pitchFamily="18" charset="0"/>
              <a:buNone/>
              <a:defRPr/>
            </a:pPr>
            <a:r>
              <a:rPr lang="ru-RU" altLang="ru-RU" sz="900" dirty="0" smtClean="0">
                <a:solidFill>
                  <a:schemeClr val="tx1"/>
                </a:solidFill>
                <a:latin typeface="Arial" pitchFamily="34" charset="0"/>
                <a:cs typeface="Arial" pitchFamily="34" charset="0"/>
              </a:rPr>
              <a:t>Министерство образования и науки Российской Федерации</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Образовательная </a:t>
            </a:r>
            <a:r>
              <a:rPr lang="ru-RU" altLang="ru-RU" sz="900" dirty="0" smtClean="0">
                <a:solidFill>
                  <a:schemeClr val="tx1"/>
                </a:solidFill>
                <a:latin typeface="Arial" pitchFamily="34" charset="0"/>
                <a:cs typeface="Arial" pitchFamily="34" charset="0"/>
              </a:rPr>
              <a:t>политика. </a:t>
            </a:r>
            <a:r>
              <a:rPr lang="ru-RU" altLang="ru-RU" sz="900" dirty="0" smtClean="0">
                <a:solidFill>
                  <a:schemeClr val="tx1"/>
                </a:solidFill>
                <a:latin typeface="Arial" pitchFamily="34" charset="0"/>
                <a:cs typeface="Arial" pitchFamily="34" charset="0"/>
              </a:rPr>
              <a:t>Нормативно-правовое</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обеспечение образовательного процесса детей с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ОВЗ и инвалидностью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Вопрос 1. Нормативная правовая база, регулирующая деятельность образовательной организации, реализующей инклюзивную практику в России</a:t>
            </a:r>
            <a:r>
              <a:rPr lang="ru-RU" altLang="ru-RU" sz="1200" dirty="0" smtClean="0">
                <a:solidFill>
                  <a:schemeClr val="tx1"/>
                </a:solidFill>
                <a:latin typeface="Times New Roman" pitchFamily="18" charset="0"/>
                <a:cs typeface="Times New Roman" pitchFamily="18" charset="0"/>
              </a:rPr>
              <a:t/>
            </a:r>
            <a:br>
              <a:rPr lang="ru-RU" altLang="ru-RU" sz="1200" dirty="0" smtClean="0">
                <a:solidFill>
                  <a:schemeClr val="tx1"/>
                </a:solidFill>
                <a:latin typeface="Times New Roman" pitchFamily="18" charset="0"/>
                <a:cs typeface="Times New Roman" pitchFamily="18" charset="0"/>
              </a:rPr>
            </a:br>
            <a:endParaRPr lang="ru-RU" altLang="ru-RU" sz="1200" dirty="0" smtClean="0">
              <a:solidFill>
                <a:schemeClr val="tx1"/>
              </a:solidFill>
              <a:latin typeface="Times New Roman" pitchFamily="18" charset="0"/>
              <a:cs typeface="Times New Roman" pitchFamily="18" charset="0"/>
            </a:endParaRPr>
          </a:p>
        </p:txBody>
      </p:sp>
      <p:sp>
        <p:nvSpPr>
          <p:cNvPr id="21507" name="Объект 2"/>
          <p:cNvSpPr>
            <a:spLocks noGrp="1"/>
          </p:cNvSpPr>
          <p:nvPr>
            <p:ph sz="quarter" idx="13"/>
          </p:nvPr>
        </p:nvSpPr>
        <p:spPr>
          <a:xfrm>
            <a:off x="468313" y="1571625"/>
            <a:ext cx="8389937" cy="4737100"/>
          </a:xfrm>
        </p:spPr>
        <p:txBody>
          <a:bodyPr/>
          <a:lstStyle/>
          <a:p>
            <a:pPr marL="0" indent="0" algn="just" eaLnBrk="1" hangingPunct="1">
              <a:buClrTx/>
              <a:buFont typeface="Wingdings 3" panose="05040102010807070707" pitchFamily="18" charset="2"/>
              <a:buNone/>
            </a:pPr>
            <a:r>
              <a:rPr lang="ru-RU" altLang="ru-RU" sz="1700" b="1" u="sng" smtClean="0">
                <a:solidFill>
                  <a:schemeClr val="tx1"/>
                </a:solidFill>
              </a:rPr>
              <a:t>Законы Российской Федерации</a:t>
            </a:r>
            <a:r>
              <a:rPr lang="en-US" altLang="ru-RU" sz="1700" b="1" u="sng" smtClean="0">
                <a:solidFill>
                  <a:schemeClr val="tx1"/>
                </a:solidFill>
              </a:rPr>
              <a:t> (XI)</a:t>
            </a:r>
            <a:r>
              <a:rPr lang="ru-RU" altLang="ru-RU" sz="1700" b="1" u="sng" smtClean="0">
                <a:solidFill>
                  <a:schemeClr val="tx1"/>
                </a:solidFill>
              </a:rPr>
              <a:t>. </a:t>
            </a:r>
            <a:r>
              <a:rPr lang="ru-RU" altLang="ru-RU" sz="1700" b="1" smtClean="0">
                <a:solidFill>
                  <a:schemeClr val="tx1"/>
                </a:solidFill>
              </a:rPr>
              <a:t>Закон «Об образовании в Российской Федерации» №273-ФЗ от 29 декабря 2012 г.</a:t>
            </a:r>
          </a:p>
          <a:p>
            <a:pPr marL="0" indent="0" algn="just" eaLnBrk="1" hangingPunct="1">
              <a:buClrTx/>
              <a:buFont typeface="Wingdings 3" panose="05040102010807070707" pitchFamily="18" charset="2"/>
              <a:buNone/>
            </a:pPr>
            <a:r>
              <a:rPr lang="ru-RU" altLang="ru-RU" sz="1700" b="1" smtClean="0">
                <a:solidFill>
                  <a:schemeClr val="tx1"/>
                </a:solidFill>
              </a:rPr>
              <a:t>Статья 79</a:t>
            </a:r>
            <a:endParaRPr lang="ru-RU" altLang="ru-RU" sz="1700" smtClean="0">
              <a:solidFill>
                <a:schemeClr val="tx1"/>
              </a:solidFill>
            </a:endParaRPr>
          </a:p>
          <a:p>
            <a:pPr marL="0" indent="0" algn="just" eaLnBrk="1" hangingPunct="1">
              <a:buClrTx/>
              <a:buFont typeface="Wingdings 3" panose="05040102010807070707" pitchFamily="18" charset="2"/>
              <a:buNone/>
            </a:pPr>
            <a:r>
              <a:rPr lang="ru-RU" altLang="ru-RU" sz="1700" smtClean="0">
                <a:solidFill>
                  <a:schemeClr val="tx1"/>
                </a:solidFill>
              </a:rPr>
              <a:t>12. Государство в лице уполномоченных им органов государственной власти Российской Федерации и органов государственной власти субъектов Российской Федерации обеспечивает подготовку педагогических работников, владеющих специальными педагогическими подходами и методами обучения и воспитания обучающихся с ограниченными возможностями здоровья, и содействует привлечению таких работников в организации, осуществляющие образовательную деятельность.</a:t>
            </a:r>
          </a:p>
        </p:txBody>
      </p:sp>
    </p:spTree>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Заголовок 1"/>
          <p:cNvSpPr>
            <a:spLocks noGrp="1"/>
          </p:cNvSpPr>
          <p:nvPr>
            <p:ph type="title"/>
          </p:nvPr>
        </p:nvSpPr>
        <p:spPr>
          <a:xfrm>
            <a:off x="201613" y="115888"/>
            <a:ext cx="8691562" cy="1081087"/>
          </a:xfrm>
        </p:spPr>
        <p:txBody>
          <a:bodyPr/>
          <a:lstStyle/>
          <a:p>
            <a:pPr marL="320040" indent="-320040" eaLnBrk="1" fontAlgn="auto" hangingPunct="1">
              <a:spcAft>
                <a:spcPts val="0"/>
              </a:spcAft>
              <a:buClr>
                <a:schemeClr val="accent6">
                  <a:lumMod val="75000"/>
                </a:schemeClr>
              </a:buClr>
              <a:buFont typeface="Georgia" panose="02040502050405020303" pitchFamily="18" charset="0"/>
              <a:buNone/>
              <a:defRPr/>
            </a:pPr>
            <a:r>
              <a:rPr lang="ru-RU" altLang="ru-RU" sz="900" dirty="0" smtClean="0">
                <a:solidFill>
                  <a:schemeClr val="tx1"/>
                </a:solidFill>
                <a:latin typeface="Arial" pitchFamily="34" charset="0"/>
                <a:cs typeface="Arial" pitchFamily="34" charset="0"/>
              </a:rPr>
              <a:t>Министерство образования и науки Российской Федерации</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Образовательная </a:t>
            </a:r>
            <a:r>
              <a:rPr lang="ru-RU" altLang="ru-RU" sz="900" dirty="0" smtClean="0">
                <a:solidFill>
                  <a:schemeClr val="tx1"/>
                </a:solidFill>
                <a:latin typeface="Arial" pitchFamily="34" charset="0"/>
                <a:cs typeface="Arial" pitchFamily="34" charset="0"/>
              </a:rPr>
              <a:t>политика. </a:t>
            </a:r>
            <a:r>
              <a:rPr lang="ru-RU" altLang="ru-RU" sz="900" dirty="0" smtClean="0">
                <a:solidFill>
                  <a:schemeClr val="tx1"/>
                </a:solidFill>
                <a:latin typeface="Arial" pitchFamily="34" charset="0"/>
                <a:cs typeface="Arial" pitchFamily="34" charset="0"/>
              </a:rPr>
              <a:t>Нормативно-правовое</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обеспечение образовательного процесса детей с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ОВЗ и инвалидностью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Вопрос 1. Нормативная правовая база, регулирующая деятельность образовательной организации, реализующей инклюзивную практику в России</a:t>
            </a:r>
            <a:r>
              <a:rPr lang="ru-RU" altLang="ru-RU" sz="1200" dirty="0" smtClean="0">
                <a:solidFill>
                  <a:schemeClr val="tx1"/>
                </a:solidFill>
                <a:latin typeface="Times New Roman" pitchFamily="18" charset="0"/>
                <a:cs typeface="Times New Roman" pitchFamily="18" charset="0"/>
              </a:rPr>
              <a:t/>
            </a:r>
            <a:br>
              <a:rPr lang="ru-RU" altLang="ru-RU" sz="1200" dirty="0" smtClean="0">
                <a:solidFill>
                  <a:schemeClr val="tx1"/>
                </a:solidFill>
                <a:latin typeface="Times New Roman" pitchFamily="18" charset="0"/>
                <a:cs typeface="Times New Roman" pitchFamily="18" charset="0"/>
              </a:rPr>
            </a:br>
            <a:endParaRPr lang="ru-RU" altLang="ru-RU" sz="1200" dirty="0" smtClean="0">
              <a:solidFill>
                <a:schemeClr val="tx1"/>
              </a:solidFill>
              <a:latin typeface="Times New Roman" pitchFamily="18" charset="0"/>
              <a:cs typeface="Times New Roman" pitchFamily="18" charset="0"/>
            </a:endParaRPr>
          </a:p>
        </p:txBody>
      </p:sp>
      <p:sp>
        <p:nvSpPr>
          <p:cNvPr id="22531" name="Объект 2"/>
          <p:cNvSpPr>
            <a:spLocks noGrp="1"/>
          </p:cNvSpPr>
          <p:nvPr>
            <p:ph sz="quarter" idx="13"/>
          </p:nvPr>
        </p:nvSpPr>
        <p:spPr>
          <a:xfrm>
            <a:off x="468313" y="1357313"/>
            <a:ext cx="8318500" cy="4951412"/>
          </a:xfrm>
        </p:spPr>
        <p:txBody>
          <a:bodyPr/>
          <a:lstStyle/>
          <a:p>
            <a:pPr marL="0" indent="0" eaLnBrk="1" hangingPunct="1">
              <a:buClrTx/>
              <a:buFont typeface="Wingdings 3" panose="05040102010807070707" pitchFamily="18" charset="2"/>
              <a:buNone/>
            </a:pPr>
            <a:endParaRPr lang="ru-RU" altLang="ru-RU" sz="1700" b="1" u="sng" smtClean="0">
              <a:solidFill>
                <a:schemeClr val="tx1"/>
              </a:solidFill>
            </a:endParaRPr>
          </a:p>
          <a:p>
            <a:pPr marL="0" indent="0" eaLnBrk="1" hangingPunct="1">
              <a:buClrTx/>
              <a:buFont typeface="Wingdings 3" panose="05040102010807070707" pitchFamily="18" charset="2"/>
              <a:buNone/>
            </a:pPr>
            <a:r>
              <a:rPr lang="ru-RU" altLang="ru-RU" sz="1700" b="1" u="sng" smtClean="0">
                <a:solidFill>
                  <a:schemeClr val="tx1"/>
                </a:solidFill>
              </a:rPr>
              <a:t>Законы Российской Федерации</a:t>
            </a:r>
            <a:r>
              <a:rPr lang="en-US" altLang="ru-RU" sz="1700" b="1" u="sng" smtClean="0">
                <a:solidFill>
                  <a:schemeClr val="tx1"/>
                </a:solidFill>
              </a:rPr>
              <a:t> (XII)</a:t>
            </a:r>
            <a:r>
              <a:rPr lang="ru-RU" altLang="ru-RU" sz="1700" b="1" u="sng" smtClean="0">
                <a:solidFill>
                  <a:schemeClr val="tx1"/>
                </a:solidFill>
              </a:rPr>
              <a:t>. </a:t>
            </a:r>
            <a:r>
              <a:rPr lang="ru-RU" altLang="ru-RU" sz="1700" b="1" smtClean="0">
                <a:solidFill>
                  <a:schemeClr val="tx1"/>
                </a:solidFill>
              </a:rPr>
              <a:t>Закон «Об образовании в Российской Федерации» №273-ФЗ от 29 декабря 2012 г.</a:t>
            </a:r>
          </a:p>
          <a:p>
            <a:pPr marL="0" indent="0" algn="just" eaLnBrk="1" hangingPunct="1">
              <a:buClrTx/>
              <a:buFont typeface="Wingdings 3" panose="05040102010807070707" pitchFamily="18" charset="2"/>
              <a:buNone/>
            </a:pPr>
            <a:r>
              <a:rPr lang="ru-RU" altLang="ru-RU" sz="1700" smtClean="0">
                <a:solidFill>
                  <a:schemeClr val="tx1"/>
                </a:solidFill>
              </a:rPr>
              <a:t>Также </a:t>
            </a:r>
            <a:r>
              <a:rPr lang="ru-RU" altLang="ru-RU" sz="1700" b="1" smtClean="0">
                <a:solidFill>
                  <a:schemeClr val="tx1"/>
                </a:solidFill>
              </a:rPr>
              <a:t>Закон</a:t>
            </a:r>
            <a:r>
              <a:rPr lang="ru-RU" altLang="ru-RU" sz="1700" smtClean="0">
                <a:solidFill>
                  <a:schemeClr val="tx1"/>
                </a:solidFill>
              </a:rPr>
              <a:t> </a:t>
            </a:r>
            <a:r>
              <a:rPr lang="ru-RU" altLang="ru-RU" sz="1700" b="1" smtClean="0">
                <a:solidFill>
                  <a:schemeClr val="tx1"/>
                </a:solidFill>
              </a:rPr>
              <a:t>«Об образовании в Российской Федерации» </a:t>
            </a:r>
            <a:r>
              <a:rPr lang="ru-RU" altLang="ru-RU" sz="1700" smtClean="0">
                <a:solidFill>
                  <a:schemeClr val="tx1"/>
                </a:solidFill>
              </a:rPr>
              <a:t>содержит ряд статей (например, 34, 42, 44, 48, 55, 58, 59, 60), закрепляющих право детей с ограниченными возможностями здоровья, в том числе детей</a:t>
            </a:r>
            <a:r>
              <a:rPr lang="en-US" altLang="ru-RU" sz="1700" smtClean="0">
                <a:solidFill>
                  <a:schemeClr val="tx1"/>
                </a:solidFill>
              </a:rPr>
              <a:t> </a:t>
            </a:r>
            <a:r>
              <a:rPr lang="ru-RU" altLang="ru-RU" sz="1700" smtClean="0">
                <a:solidFill>
                  <a:schemeClr val="tx1"/>
                </a:solidFill>
              </a:rPr>
              <a:t>с инвалидностью, на получение качественного образования в соответствии с имеющимися у них потребностями и возможностями. Законом декларируется доступность образования, а также возможности адаптации системы образования к особенностям развития и подготовки обучающихся и воспитанников. </a:t>
            </a:r>
          </a:p>
          <a:p>
            <a:pPr marL="0" indent="0" eaLnBrk="1" hangingPunct="1">
              <a:buClrTx/>
              <a:buFont typeface="Wingdings 3" panose="05040102010807070707" pitchFamily="18" charset="2"/>
              <a:buNone/>
            </a:pPr>
            <a:endParaRPr lang="ru-RU" altLang="ru-RU" sz="1700" smtClean="0">
              <a:solidFill>
                <a:schemeClr val="tx1"/>
              </a:solidFill>
            </a:endParaRPr>
          </a:p>
        </p:txBody>
      </p:sp>
    </p:spTree>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Заголовок 1"/>
          <p:cNvSpPr>
            <a:spLocks noGrp="1"/>
          </p:cNvSpPr>
          <p:nvPr>
            <p:ph type="title"/>
          </p:nvPr>
        </p:nvSpPr>
        <p:spPr>
          <a:xfrm>
            <a:off x="201613" y="115888"/>
            <a:ext cx="8691562" cy="1081087"/>
          </a:xfrm>
        </p:spPr>
        <p:txBody>
          <a:bodyPr/>
          <a:lstStyle/>
          <a:p>
            <a:pPr marL="320040" indent="-320040" eaLnBrk="1" fontAlgn="auto" hangingPunct="1">
              <a:spcAft>
                <a:spcPts val="0"/>
              </a:spcAft>
              <a:buClr>
                <a:schemeClr val="accent6">
                  <a:lumMod val="75000"/>
                </a:schemeClr>
              </a:buClr>
              <a:buFont typeface="Georgia" panose="02040502050405020303" pitchFamily="18" charset="0"/>
              <a:buNone/>
              <a:defRPr/>
            </a:pPr>
            <a:r>
              <a:rPr lang="ru-RU" altLang="ru-RU" sz="900" dirty="0" smtClean="0">
                <a:solidFill>
                  <a:schemeClr val="tx1"/>
                </a:solidFill>
                <a:latin typeface="Arial" pitchFamily="34" charset="0"/>
                <a:cs typeface="Arial" pitchFamily="34" charset="0"/>
              </a:rPr>
              <a:t>Министерство образования и науки Российской Федерации</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Образовательная </a:t>
            </a:r>
            <a:r>
              <a:rPr lang="ru-RU" altLang="ru-RU" sz="900" dirty="0" smtClean="0">
                <a:solidFill>
                  <a:schemeClr val="tx1"/>
                </a:solidFill>
                <a:latin typeface="Arial" pitchFamily="34" charset="0"/>
                <a:cs typeface="Arial" pitchFamily="34" charset="0"/>
              </a:rPr>
              <a:t>политика. </a:t>
            </a:r>
            <a:r>
              <a:rPr lang="ru-RU" altLang="ru-RU" sz="900" dirty="0" smtClean="0">
                <a:solidFill>
                  <a:schemeClr val="tx1"/>
                </a:solidFill>
                <a:latin typeface="Arial" pitchFamily="34" charset="0"/>
                <a:cs typeface="Arial" pitchFamily="34" charset="0"/>
              </a:rPr>
              <a:t>Нормативно-правовое</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обеспечение образовательного процесса детей с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ОВЗ и инвалидностью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Вопрос 1. Нормативная правовая база, регулирующая деятельность образовательной организации, реализующей инклюзивную практику в России</a:t>
            </a:r>
            <a:br>
              <a:rPr lang="ru-RU" altLang="ru-RU" sz="900" dirty="0" smtClean="0">
                <a:solidFill>
                  <a:schemeClr val="tx1"/>
                </a:solidFill>
                <a:latin typeface="Arial" pitchFamily="34" charset="0"/>
                <a:cs typeface="Arial" pitchFamily="34" charset="0"/>
              </a:rPr>
            </a:br>
            <a:endParaRPr lang="ru-RU" altLang="ru-RU" sz="900" dirty="0" smtClean="0">
              <a:solidFill>
                <a:schemeClr val="tx1"/>
              </a:solidFill>
              <a:latin typeface="Arial" pitchFamily="34" charset="0"/>
              <a:cs typeface="Arial" pitchFamily="34" charset="0"/>
            </a:endParaRPr>
          </a:p>
        </p:txBody>
      </p:sp>
      <p:sp>
        <p:nvSpPr>
          <p:cNvPr id="23555" name="Объект 2"/>
          <p:cNvSpPr>
            <a:spLocks noGrp="1"/>
          </p:cNvSpPr>
          <p:nvPr>
            <p:ph sz="quarter" idx="13"/>
          </p:nvPr>
        </p:nvSpPr>
        <p:spPr>
          <a:xfrm>
            <a:off x="468313" y="1500188"/>
            <a:ext cx="8389937" cy="4808537"/>
          </a:xfrm>
        </p:spPr>
        <p:txBody>
          <a:bodyPr rtlCol="0">
            <a:normAutofit/>
          </a:bodyPr>
          <a:lstStyle/>
          <a:p>
            <a:pPr marL="0" indent="0" eaLnBrk="1" fontAlgn="auto" hangingPunct="1">
              <a:spcBef>
                <a:spcPct val="0"/>
              </a:spcBef>
              <a:buClrTx/>
              <a:buFont typeface="Wingdings 3" pitchFamily="18" charset="2"/>
              <a:buNone/>
              <a:defRPr/>
            </a:pPr>
            <a:r>
              <a:rPr lang="ru-RU" altLang="ru-RU" sz="1700" b="1" u="sng" dirty="0" smtClean="0">
                <a:solidFill>
                  <a:schemeClr val="tx1"/>
                </a:solidFill>
              </a:rPr>
              <a:t>Законы Российской Федерации</a:t>
            </a:r>
            <a:r>
              <a:rPr lang="en-US" altLang="ru-RU" sz="1700" b="1" u="sng" dirty="0" smtClean="0">
                <a:solidFill>
                  <a:schemeClr val="tx1"/>
                </a:solidFill>
              </a:rPr>
              <a:t> (XIII)</a:t>
            </a:r>
            <a:r>
              <a:rPr lang="ru-RU" altLang="ru-RU" sz="1700" b="1" u="sng" dirty="0" smtClean="0">
                <a:solidFill>
                  <a:schemeClr val="tx1"/>
                </a:solidFill>
              </a:rPr>
              <a:t>. </a:t>
            </a:r>
            <a:r>
              <a:rPr lang="ru-RU" altLang="ru-RU" sz="1700" b="1" dirty="0" smtClean="0">
                <a:solidFill>
                  <a:schemeClr val="tx1"/>
                </a:solidFill>
              </a:rPr>
              <a:t>Закон «Об образовании в Российской Федерации» №273-ФЗ от 29 декабря 2012 г.</a:t>
            </a:r>
          </a:p>
          <a:p>
            <a:pPr marL="0" indent="0" algn="just" eaLnBrk="1" fontAlgn="auto" hangingPunct="1">
              <a:spcBef>
                <a:spcPct val="0"/>
              </a:spcBef>
              <a:buClr>
                <a:schemeClr val="accent6">
                  <a:lumMod val="75000"/>
                </a:schemeClr>
              </a:buClr>
              <a:buFont typeface="Wingdings 3" pitchFamily="18" charset="2"/>
              <a:buNone/>
              <a:defRPr/>
            </a:pPr>
            <a:r>
              <a:rPr lang="ru-RU" altLang="ru-RU" sz="1700" b="1" dirty="0" smtClean="0">
                <a:solidFill>
                  <a:schemeClr val="tx1"/>
                </a:solidFill>
              </a:rPr>
              <a:t>В статье 34</a:t>
            </a:r>
            <a:r>
              <a:rPr lang="ru-RU" altLang="ru-RU" sz="1700" dirty="0" smtClean="0">
                <a:solidFill>
                  <a:schemeClr val="tx1"/>
                </a:solidFill>
              </a:rPr>
              <a:t> «Основные права обучающихся и меры их социальной поддержки и стимулирования» описаны основные академические права обучающихся: «1. Обучающимся предоставляются академические права на: …2) предоставление условий для обучения с учетом особенностей их психофизического развития и состояния здоровья, в том числе получение социально-педагогической и психологической помощи, бесплатной </a:t>
            </a:r>
            <a:r>
              <a:rPr lang="ru-RU" altLang="ru-RU" sz="1700" dirty="0" err="1" smtClean="0">
                <a:solidFill>
                  <a:schemeClr val="tx1"/>
                </a:solidFill>
              </a:rPr>
              <a:t>психолого-медико-педагогической</a:t>
            </a:r>
            <a:r>
              <a:rPr lang="ru-RU" altLang="ru-RU" sz="1700" dirty="0" smtClean="0">
                <a:solidFill>
                  <a:schemeClr val="tx1"/>
                </a:solidFill>
              </a:rPr>
              <a:t> коррекции; </a:t>
            </a:r>
          </a:p>
          <a:p>
            <a:pPr marL="0" indent="0" algn="just" eaLnBrk="1" fontAlgn="auto" hangingPunct="1">
              <a:spcBef>
                <a:spcPct val="0"/>
              </a:spcBef>
              <a:buClr>
                <a:schemeClr val="accent6">
                  <a:lumMod val="75000"/>
                </a:schemeClr>
              </a:buClr>
              <a:buFont typeface="Wingdings 3" pitchFamily="18" charset="2"/>
              <a:buNone/>
              <a:defRPr/>
            </a:pPr>
            <a:r>
              <a:rPr lang="ru-RU" altLang="ru-RU" sz="1700" dirty="0" smtClean="0">
                <a:solidFill>
                  <a:schemeClr val="tx1"/>
                </a:solidFill>
              </a:rPr>
              <a:t>3) обучение по индивидуальному учебному плану, в том числе ускоренное обучение, в пределах осваиваемой образовательной программы в порядке, установленном локальными нормативными актами» </a:t>
            </a: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57620" y="142852"/>
            <a:ext cx="5143536" cy="1061829"/>
          </a:xfrm>
          <a:prstGeom prst="rect">
            <a:avLst/>
          </a:prstGeom>
          <a:noFill/>
        </p:spPr>
        <p:txBody>
          <a:bodyPr>
            <a:spAutoFit/>
          </a:bodyPr>
          <a:lstStyle/>
          <a:p>
            <a:pPr algn="r">
              <a:defRPr/>
            </a:pPr>
            <a:r>
              <a:rPr lang="ru-RU" altLang="ru-RU" sz="900" b="1" dirty="0">
                <a:solidFill>
                  <a:srgbClr val="002060"/>
                </a:solidFill>
                <a:effectLst>
                  <a:reflection blurRad="6350" stA="55000" endA="300" endPos="45500" dir="5400000" sy="-100000" algn="bl" rotWithShape="0"/>
                </a:effectLst>
                <a:ea typeface="+mj-ea"/>
              </a:rPr>
              <a:t>Министерство образования и науки Российской Федерации</a:t>
            </a:r>
            <a:br>
              <a:rPr lang="ru-RU" altLang="ru-RU" sz="900" b="1" dirty="0">
                <a:solidFill>
                  <a:srgbClr val="002060"/>
                </a:solidFill>
                <a:effectLst>
                  <a:reflection blurRad="6350" stA="55000" endA="300" endPos="45500" dir="5400000" sy="-100000" algn="bl" rotWithShape="0"/>
                </a:effectLst>
                <a:ea typeface="+mj-ea"/>
              </a:rPr>
            </a:br>
            <a:endParaRPr lang="ru-RU" altLang="ru-RU" sz="900" b="1" dirty="0" smtClean="0">
              <a:solidFill>
                <a:srgbClr val="002060"/>
              </a:solidFill>
              <a:effectLst>
                <a:reflection blurRad="6350" stA="55000" endA="300" endPos="45500" dir="5400000" sy="-100000" algn="bl" rotWithShape="0"/>
              </a:effectLst>
              <a:ea typeface="+mj-ea"/>
            </a:endParaRPr>
          </a:p>
          <a:p>
            <a:pPr algn="r">
              <a:defRPr/>
            </a:pPr>
            <a:r>
              <a:rPr lang="ru-RU" altLang="ru-RU" sz="900" b="1" dirty="0" smtClean="0">
                <a:solidFill>
                  <a:srgbClr val="002060"/>
                </a:solidFill>
                <a:effectLst>
                  <a:reflection blurRad="6350" stA="55000" endA="300" endPos="45500" dir="5400000" sy="-100000" algn="bl" rotWithShape="0"/>
                </a:effectLst>
                <a:ea typeface="+mj-ea"/>
              </a:rPr>
              <a:t>Образовательная </a:t>
            </a:r>
            <a:r>
              <a:rPr lang="ru-RU" altLang="ru-RU" sz="900" b="1" dirty="0">
                <a:solidFill>
                  <a:srgbClr val="002060"/>
                </a:solidFill>
                <a:effectLst>
                  <a:reflection blurRad="6350" stA="55000" endA="300" endPos="45500" dir="5400000" sy="-100000" algn="bl" rotWithShape="0"/>
                </a:effectLst>
                <a:ea typeface="+mj-ea"/>
              </a:rPr>
              <a:t>политика. </a:t>
            </a:r>
            <a:r>
              <a:rPr lang="ru-RU" altLang="ru-RU" sz="900" b="1" dirty="0">
                <a:solidFill>
                  <a:srgbClr val="002060"/>
                </a:solidFill>
                <a:effectLst>
                  <a:reflection blurRad="6350" stA="55000" endA="300" endPos="45500" dir="5400000" sy="-100000" algn="bl" rotWithShape="0"/>
                </a:effectLst>
                <a:ea typeface="+mj-ea"/>
              </a:rPr>
              <a:t>Нормативно-правовое</a:t>
            </a:r>
            <a:br>
              <a:rPr lang="ru-RU" altLang="ru-RU" sz="900" b="1" dirty="0">
                <a:solidFill>
                  <a:srgbClr val="002060"/>
                </a:solidFill>
                <a:effectLst>
                  <a:reflection blurRad="6350" stA="55000" endA="300" endPos="45500" dir="5400000" sy="-100000" algn="bl" rotWithShape="0"/>
                </a:effectLst>
                <a:ea typeface="+mj-ea"/>
              </a:rPr>
            </a:br>
            <a:r>
              <a:rPr lang="ru-RU" altLang="ru-RU" sz="900" b="1" dirty="0">
                <a:solidFill>
                  <a:srgbClr val="002060"/>
                </a:solidFill>
                <a:effectLst>
                  <a:reflection blurRad="6350" stA="55000" endA="300" endPos="45500" dir="5400000" sy="-100000" algn="bl" rotWithShape="0"/>
                </a:effectLst>
                <a:ea typeface="+mj-ea"/>
              </a:rPr>
              <a:t> обеспечение образовательного процесса детей с </a:t>
            </a:r>
            <a:br>
              <a:rPr lang="ru-RU" altLang="ru-RU" sz="900" b="1" dirty="0">
                <a:solidFill>
                  <a:srgbClr val="002060"/>
                </a:solidFill>
                <a:effectLst>
                  <a:reflection blurRad="6350" stA="55000" endA="300" endPos="45500" dir="5400000" sy="-100000" algn="bl" rotWithShape="0"/>
                </a:effectLst>
                <a:ea typeface="+mj-ea"/>
              </a:rPr>
            </a:br>
            <a:r>
              <a:rPr lang="ru-RU" altLang="ru-RU" sz="900" b="1" dirty="0">
                <a:solidFill>
                  <a:srgbClr val="002060"/>
                </a:solidFill>
                <a:effectLst>
                  <a:reflection blurRad="6350" stA="55000" endA="300" endPos="45500" dir="5400000" sy="-100000" algn="bl" rotWithShape="0"/>
                </a:effectLst>
                <a:ea typeface="+mj-ea"/>
              </a:rPr>
              <a:t>ОВЗ и инвалидностью </a:t>
            </a:r>
            <a:br>
              <a:rPr lang="ru-RU" altLang="ru-RU" sz="900" b="1" dirty="0">
                <a:solidFill>
                  <a:srgbClr val="002060"/>
                </a:solidFill>
                <a:effectLst>
                  <a:reflection blurRad="6350" stA="55000" endA="300" endPos="45500" dir="5400000" sy="-100000" algn="bl" rotWithShape="0"/>
                </a:effectLst>
                <a:ea typeface="+mj-ea"/>
              </a:rPr>
            </a:br>
            <a:r>
              <a:rPr lang="ru-RU" altLang="ru-RU" sz="900" b="1" dirty="0">
                <a:solidFill>
                  <a:prstClr val="black"/>
                </a:solidFill>
                <a:effectLst>
                  <a:reflection blurRad="6350" stA="55000" endA="300" endPos="45500" dir="5400000" sy="-100000" algn="bl" rotWithShape="0"/>
                </a:effectLst>
                <a:ea typeface="+mj-ea"/>
              </a:rPr>
              <a:t/>
            </a:r>
            <a:br>
              <a:rPr lang="ru-RU" altLang="ru-RU" sz="900" b="1" dirty="0">
                <a:solidFill>
                  <a:prstClr val="black"/>
                </a:solidFill>
                <a:effectLst>
                  <a:reflection blurRad="6350" stA="55000" endA="300" endPos="45500" dir="5400000" sy="-100000" algn="bl" rotWithShape="0"/>
                </a:effectLst>
                <a:ea typeface="+mj-ea"/>
              </a:rPr>
            </a:br>
            <a:endParaRPr lang="ru-RU" sz="900" b="1" dirty="0">
              <a:solidFill>
                <a:srgbClr val="002060"/>
              </a:solidFill>
              <a:latin typeface="Arial" charset="0"/>
              <a:cs typeface="Arial" charset="0"/>
            </a:endParaRPr>
          </a:p>
        </p:txBody>
      </p:sp>
      <p:sp>
        <p:nvSpPr>
          <p:cNvPr id="6147" name="TextBox 7"/>
          <p:cNvSpPr txBox="1">
            <a:spLocks noChangeArrowheads="1"/>
          </p:cNvSpPr>
          <p:nvPr/>
        </p:nvSpPr>
        <p:spPr bwMode="auto">
          <a:xfrm>
            <a:off x="642938" y="2071688"/>
            <a:ext cx="8001000" cy="237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ru-RU" altLang="ru-RU" b="1">
                <a:solidFill>
                  <a:srgbClr val="002060"/>
                </a:solidFill>
              </a:rPr>
              <a:t>Содержание:</a:t>
            </a:r>
          </a:p>
          <a:p>
            <a:endParaRPr lang="ru-RU" altLang="ru-RU">
              <a:solidFill>
                <a:srgbClr val="002060"/>
              </a:solidFill>
            </a:endParaRPr>
          </a:p>
          <a:p>
            <a:r>
              <a:rPr lang="ru-RU" altLang="ru-RU" sz="1600" u="sng">
                <a:solidFill>
                  <a:srgbClr val="002060"/>
                </a:solidFill>
              </a:rPr>
              <a:t>Вопрос 1. </a:t>
            </a:r>
            <a:r>
              <a:rPr lang="ru-RU" altLang="ru-RU" sz="1600">
                <a:solidFill>
                  <a:srgbClr val="002060"/>
                </a:solidFill>
              </a:rPr>
              <a:t>Нормативная правовая база, регулирующая деятельность образовательной организации, реализующей инклюзивную практику в России - слайд 3 – 35</a:t>
            </a:r>
          </a:p>
          <a:p>
            <a:endParaRPr lang="ru-RU" altLang="ru-RU" sz="1600">
              <a:solidFill>
                <a:srgbClr val="002060"/>
              </a:solidFill>
            </a:endParaRPr>
          </a:p>
          <a:p>
            <a:r>
              <a:rPr lang="ru-RU" altLang="ru-RU" sz="1600" u="sng">
                <a:solidFill>
                  <a:srgbClr val="002060"/>
                </a:solidFill>
              </a:rPr>
              <a:t>Вопрос 2.</a:t>
            </a:r>
            <a:r>
              <a:rPr lang="ru-RU" altLang="ru-RU" sz="1600">
                <a:solidFill>
                  <a:srgbClr val="002060"/>
                </a:solidFill>
              </a:rPr>
              <a:t> Основные правовые и нормативные документы, регламентирующие возможность организации инклюзивного образования в образовательной организации  - слайд  36-39</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Заголовок 1"/>
          <p:cNvSpPr>
            <a:spLocks noGrp="1"/>
          </p:cNvSpPr>
          <p:nvPr>
            <p:ph type="title"/>
          </p:nvPr>
        </p:nvSpPr>
        <p:spPr>
          <a:xfrm>
            <a:off x="201613" y="115888"/>
            <a:ext cx="8691562" cy="1081087"/>
          </a:xfrm>
        </p:spPr>
        <p:txBody>
          <a:bodyPr/>
          <a:lstStyle/>
          <a:p>
            <a:pPr marL="320040" indent="-320040" eaLnBrk="1" fontAlgn="auto" hangingPunct="1">
              <a:spcAft>
                <a:spcPts val="0"/>
              </a:spcAft>
              <a:buClr>
                <a:schemeClr val="accent6">
                  <a:lumMod val="75000"/>
                </a:schemeClr>
              </a:buClr>
              <a:buFont typeface="Georgia" panose="02040502050405020303" pitchFamily="18" charset="0"/>
              <a:buNone/>
              <a:defRPr/>
            </a:pPr>
            <a:r>
              <a:rPr lang="ru-RU" altLang="ru-RU" sz="900" dirty="0" smtClean="0">
                <a:solidFill>
                  <a:schemeClr val="tx1"/>
                </a:solidFill>
                <a:latin typeface="Arial" pitchFamily="34" charset="0"/>
                <a:cs typeface="Arial" pitchFamily="34" charset="0"/>
              </a:rPr>
              <a:t>Министерство образования и науки Российской Федерации</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Образовательная </a:t>
            </a:r>
            <a:r>
              <a:rPr lang="ru-RU" altLang="ru-RU" sz="900" dirty="0" smtClean="0">
                <a:solidFill>
                  <a:schemeClr val="tx1"/>
                </a:solidFill>
                <a:latin typeface="Arial" pitchFamily="34" charset="0"/>
                <a:cs typeface="Arial" pitchFamily="34" charset="0"/>
              </a:rPr>
              <a:t>политика. </a:t>
            </a:r>
            <a:r>
              <a:rPr lang="ru-RU" altLang="ru-RU" sz="900" dirty="0" smtClean="0">
                <a:solidFill>
                  <a:schemeClr val="tx1"/>
                </a:solidFill>
                <a:latin typeface="Arial" pitchFamily="34" charset="0"/>
                <a:cs typeface="Arial" pitchFamily="34" charset="0"/>
              </a:rPr>
              <a:t>Нормативно-правовое</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обеспечение образовательного процесса детей с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ОВЗ и инвалидностью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Вопрос 1. Нормативная правовая база, регулирующая деятельность образовательной организации, реализующей инклюзивную практику в России</a:t>
            </a:r>
            <a:br>
              <a:rPr lang="ru-RU" altLang="ru-RU" sz="900" dirty="0" smtClean="0">
                <a:solidFill>
                  <a:schemeClr val="tx1"/>
                </a:solidFill>
                <a:latin typeface="Arial" pitchFamily="34" charset="0"/>
                <a:cs typeface="Arial" pitchFamily="34" charset="0"/>
              </a:rPr>
            </a:br>
            <a:endParaRPr lang="ru-RU" altLang="ru-RU" sz="900" dirty="0" smtClean="0">
              <a:solidFill>
                <a:schemeClr val="tx1"/>
              </a:solidFill>
              <a:latin typeface="Arial" pitchFamily="34" charset="0"/>
              <a:cs typeface="Arial" pitchFamily="34" charset="0"/>
            </a:endParaRPr>
          </a:p>
        </p:txBody>
      </p:sp>
      <p:sp>
        <p:nvSpPr>
          <p:cNvPr id="3" name="Объект 2"/>
          <p:cNvSpPr>
            <a:spLocks noGrp="1"/>
          </p:cNvSpPr>
          <p:nvPr>
            <p:ph sz="quarter" idx="13"/>
          </p:nvPr>
        </p:nvSpPr>
        <p:spPr>
          <a:xfrm>
            <a:off x="468313" y="1428750"/>
            <a:ext cx="8318500" cy="4879975"/>
          </a:xfrm>
        </p:spPr>
        <p:txBody>
          <a:bodyPr rtlCol="0">
            <a:normAutofit fontScale="77500" lnSpcReduction="20000"/>
          </a:bodyPr>
          <a:lstStyle/>
          <a:p>
            <a:pPr marL="0" indent="0" eaLnBrk="1" fontAlgn="auto" hangingPunct="1">
              <a:spcAft>
                <a:spcPts val="0"/>
              </a:spcAft>
              <a:buClrTx/>
              <a:buFont typeface="Wingdings 3" pitchFamily="18" charset="2"/>
              <a:buNone/>
              <a:defRPr/>
            </a:pPr>
            <a:r>
              <a:rPr lang="ru-RU" b="1" u="sng" dirty="0">
                <a:solidFill>
                  <a:schemeClr val="tx1"/>
                </a:solidFill>
              </a:rPr>
              <a:t>Законы Российской Федерации</a:t>
            </a:r>
            <a:r>
              <a:rPr lang="en-US" b="1" u="sng" dirty="0">
                <a:solidFill>
                  <a:schemeClr val="tx1"/>
                </a:solidFill>
              </a:rPr>
              <a:t> </a:t>
            </a:r>
            <a:r>
              <a:rPr lang="en-US" b="1" u="sng" dirty="0" smtClean="0">
                <a:solidFill>
                  <a:schemeClr val="tx1"/>
                </a:solidFill>
              </a:rPr>
              <a:t>(XIV)</a:t>
            </a:r>
            <a:r>
              <a:rPr lang="ru-RU" b="1" u="sng" dirty="0">
                <a:solidFill>
                  <a:schemeClr val="tx1"/>
                </a:solidFill>
              </a:rPr>
              <a:t>. </a:t>
            </a:r>
            <a:r>
              <a:rPr lang="ru-RU" b="1" dirty="0">
                <a:solidFill>
                  <a:schemeClr val="tx1"/>
                </a:solidFill>
              </a:rPr>
              <a:t>Закон «Об образовании в Российской Федерации» №273-ФЗ от 29 декабря 2012 г.</a:t>
            </a:r>
          </a:p>
          <a:p>
            <a:pPr marL="0" indent="0" eaLnBrk="1" fontAlgn="auto" hangingPunct="1">
              <a:spcAft>
                <a:spcPts val="0"/>
              </a:spcAft>
              <a:buClrTx/>
              <a:buFont typeface="Wingdings 3" charset="2"/>
              <a:buNone/>
              <a:defRPr/>
            </a:pPr>
            <a:endParaRPr lang="ru-RU" b="1" dirty="0" smtClean="0">
              <a:solidFill>
                <a:schemeClr val="tx1"/>
              </a:solidFill>
            </a:endParaRPr>
          </a:p>
          <a:p>
            <a:pPr marL="0" indent="0" eaLnBrk="1" fontAlgn="auto" hangingPunct="1">
              <a:spcAft>
                <a:spcPts val="0"/>
              </a:spcAft>
              <a:buClrTx/>
              <a:buFont typeface="Wingdings 3" charset="2"/>
              <a:buNone/>
              <a:defRPr/>
            </a:pPr>
            <a:r>
              <a:rPr lang="ru-RU" b="1" dirty="0" smtClean="0">
                <a:solidFill>
                  <a:schemeClr val="tx1"/>
                </a:solidFill>
              </a:rPr>
              <a:t>Статья </a:t>
            </a:r>
            <a:r>
              <a:rPr lang="ru-RU" b="1" dirty="0">
                <a:solidFill>
                  <a:schemeClr val="tx1"/>
                </a:solidFill>
              </a:rPr>
              <a:t>42</a:t>
            </a:r>
            <a:r>
              <a:rPr lang="ru-RU" dirty="0">
                <a:solidFill>
                  <a:schemeClr val="tx1"/>
                </a:solidFill>
              </a:rPr>
              <a:t> </a:t>
            </a:r>
            <a:r>
              <a:rPr lang="ru-RU" dirty="0" smtClean="0">
                <a:solidFill>
                  <a:schemeClr val="tx1"/>
                </a:solidFill>
              </a:rPr>
              <a:t>«</a:t>
            </a:r>
            <a:r>
              <a:rPr lang="ru-RU" dirty="0">
                <a:solidFill>
                  <a:schemeClr val="tx1"/>
                </a:solidFill>
              </a:rPr>
              <a:t>Психолого-педагогическая, медицинская и социальная помощь обучающимся, испытывающим трудности в освоении основных общеобразовательных программ, развитии и социальной адаптации» </a:t>
            </a:r>
            <a:endParaRPr lang="ru-RU" dirty="0" smtClean="0">
              <a:solidFill>
                <a:schemeClr val="tx1"/>
              </a:solidFill>
            </a:endParaRPr>
          </a:p>
          <a:p>
            <a:pPr marL="0" indent="0" algn="just" eaLnBrk="1" fontAlgn="auto" hangingPunct="1">
              <a:spcAft>
                <a:spcPts val="0"/>
              </a:spcAft>
              <a:buClrTx/>
              <a:buFont typeface="Wingdings 3" charset="2"/>
              <a:buNone/>
              <a:defRPr/>
            </a:pPr>
            <a:r>
              <a:rPr lang="ru-RU" dirty="0">
                <a:solidFill>
                  <a:schemeClr val="tx1"/>
                </a:solidFill>
              </a:rPr>
              <a:t>1. Психолого-педагогическая, медицинская и социальная помощь оказывается детям, испытывающим трудности в освоении основных общеобразовательных программ, развитии и социальной адаптации, в том числе несовершеннолетним обучающимся, признанным в случаях и в порядке, которые предусмотрены уголовно-процессуальным законодательством, подозреваемыми, обвиняемыми или подсудимыми по уголовному делу либо являющимся потерпевшими или свидетелями преступления, в центрах психолого-педагогической, медицинской и социальной помощи, создаваемых органами государственной власти субъектов Российской Федерации, а также психологами, педагогами-психологами организаций, осуществляющих образовательную деятельность, в которых такие дети обучаются. Органы местного самоуправления имеют право на создание центров психолого-педагогической, медицинской и социальной помощи.</a:t>
            </a:r>
            <a:endParaRPr lang="ru-RU" dirty="0" smtClean="0">
              <a:solidFill>
                <a:schemeClr val="tx1"/>
              </a:solidFill>
            </a:endParaRPr>
          </a:p>
          <a:p>
            <a:pPr marL="0" indent="0" eaLnBrk="1" fontAlgn="auto" hangingPunct="1">
              <a:spcAft>
                <a:spcPts val="0"/>
              </a:spcAft>
              <a:buClrTx/>
              <a:buFont typeface="Wingdings 3" charset="2"/>
              <a:buNone/>
              <a:defRPr/>
            </a:pPr>
            <a:endParaRPr lang="ru-RU" dirty="0" smtClean="0">
              <a:solidFill>
                <a:schemeClr val="tx1"/>
              </a:solidFill>
            </a:endParaRPr>
          </a:p>
          <a:p>
            <a:pPr marL="0" indent="0" eaLnBrk="1" fontAlgn="auto" hangingPunct="1">
              <a:spcAft>
                <a:spcPts val="0"/>
              </a:spcAft>
              <a:buClrTx/>
              <a:buFont typeface="Wingdings 3" charset="2"/>
              <a:buNone/>
              <a:defRPr/>
            </a:pPr>
            <a:endParaRPr lang="ru-RU" dirty="0">
              <a:solidFill>
                <a:schemeClr val="tx1"/>
              </a:solidFill>
            </a:endParaRPr>
          </a:p>
        </p:txBody>
      </p:sp>
    </p:spTree>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Заголовок 1"/>
          <p:cNvSpPr>
            <a:spLocks noGrp="1"/>
          </p:cNvSpPr>
          <p:nvPr>
            <p:ph type="title"/>
          </p:nvPr>
        </p:nvSpPr>
        <p:spPr>
          <a:xfrm>
            <a:off x="201613" y="115888"/>
            <a:ext cx="8691562" cy="1081087"/>
          </a:xfrm>
        </p:spPr>
        <p:txBody>
          <a:bodyPr/>
          <a:lstStyle/>
          <a:p>
            <a:pPr marL="320040" indent="-320040" eaLnBrk="1" fontAlgn="auto" hangingPunct="1">
              <a:spcAft>
                <a:spcPts val="0"/>
              </a:spcAft>
              <a:buClr>
                <a:schemeClr val="accent6">
                  <a:lumMod val="75000"/>
                </a:schemeClr>
              </a:buClr>
              <a:buFont typeface="Georgia" panose="02040502050405020303" pitchFamily="18" charset="0"/>
              <a:buNone/>
              <a:defRPr/>
            </a:pPr>
            <a:r>
              <a:rPr lang="ru-RU" altLang="ru-RU" sz="900" dirty="0" smtClean="0">
                <a:solidFill>
                  <a:schemeClr val="tx1"/>
                </a:solidFill>
                <a:latin typeface="Arial" pitchFamily="34" charset="0"/>
                <a:cs typeface="Arial" pitchFamily="34" charset="0"/>
              </a:rPr>
              <a:t>Министерство образования и науки Российской Федерации</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Образовательная </a:t>
            </a:r>
            <a:r>
              <a:rPr lang="ru-RU" altLang="ru-RU" sz="900" dirty="0" smtClean="0">
                <a:solidFill>
                  <a:schemeClr val="tx1"/>
                </a:solidFill>
                <a:latin typeface="Arial" pitchFamily="34" charset="0"/>
                <a:cs typeface="Arial" pitchFamily="34" charset="0"/>
              </a:rPr>
              <a:t>политика. </a:t>
            </a:r>
            <a:r>
              <a:rPr lang="ru-RU" altLang="ru-RU" sz="900" dirty="0" smtClean="0">
                <a:solidFill>
                  <a:schemeClr val="tx1"/>
                </a:solidFill>
                <a:latin typeface="Arial" pitchFamily="34" charset="0"/>
                <a:cs typeface="Arial" pitchFamily="34" charset="0"/>
              </a:rPr>
              <a:t>Нормативно-правовое</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обеспечение образовательного процесса детей с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ОВЗ и инвалидностью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Вопрос 1. Нормативная правовая база, регулирующая деятельность образовательной организации, реализующей инклюзивную практику в России</a:t>
            </a:r>
            <a:r>
              <a:rPr lang="ru-RU" altLang="ru-RU" sz="1200" dirty="0" smtClean="0">
                <a:solidFill>
                  <a:schemeClr val="tx1"/>
                </a:solidFill>
                <a:latin typeface="Times New Roman" pitchFamily="18" charset="0"/>
                <a:cs typeface="Times New Roman" pitchFamily="18" charset="0"/>
              </a:rPr>
              <a:t/>
            </a:r>
            <a:br>
              <a:rPr lang="ru-RU" altLang="ru-RU" sz="1200" dirty="0" smtClean="0">
                <a:solidFill>
                  <a:schemeClr val="tx1"/>
                </a:solidFill>
                <a:latin typeface="Times New Roman" pitchFamily="18" charset="0"/>
                <a:cs typeface="Times New Roman" pitchFamily="18" charset="0"/>
              </a:rPr>
            </a:br>
            <a:endParaRPr lang="ru-RU" altLang="ru-RU" sz="1200" dirty="0" smtClean="0">
              <a:solidFill>
                <a:schemeClr val="tx1"/>
              </a:solidFill>
              <a:latin typeface="Times New Roman" pitchFamily="18" charset="0"/>
              <a:cs typeface="Times New Roman" pitchFamily="18" charset="0"/>
            </a:endParaRPr>
          </a:p>
        </p:txBody>
      </p:sp>
      <p:sp>
        <p:nvSpPr>
          <p:cNvPr id="3" name="Объект 2"/>
          <p:cNvSpPr>
            <a:spLocks noGrp="1"/>
          </p:cNvSpPr>
          <p:nvPr>
            <p:ph sz="quarter" idx="13"/>
          </p:nvPr>
        </p:nvSpPr>
        <p:spPr>
          <a:xfrm>
            <a:off x="468313" y="1428750"/>
            <a:ext cx="8318500" cy="4879975"/>
          </a:xfrm>
        </p:spPr>
        <p:txBody>
          <a:bodyPr rtlCol="0">
            <a:normAutofit fontScale="77500" lnSpcReduction="20000"/>
          </a:bodyPr>
          <a:lstStyle/>
          <a:p>
            <a:pPr marL="0" indent="0" eaLnBrk="1" fontAlgn="auto" hangingPunct="1">
              <a:spcAft>
                <a:spcPts val="0"/>
              </a:spcAft>
              <a:buClrTx/>
              <a:buFont typeface="Wingdings 3" pitchFamily="18" charset="2"/>
              <a:buNone/>
              <a:defRPr/>
            </a:pPr>
            <a:r>
              <a:rPr lang="ru-RU" b="1" u="sng" dirty="0">
                <a:solidFill>
                  <a:schemeClr val="tx1"/>
                </a:solidFill>
              </a:rPr>
              <a:t>Законы Российской Федерации</a:t>
            </a:r>
            <a:r>
              <a:rPr lang="en-US" b="1" u="sng" dirty="0">
                <a:solidFill>
                  <a:schemeClr val="tx1"/>
                </a:solidFill>
              </a:rPr>
              <a:t> </a:t>
            </a:r>
            <a:r>
              <a:rPr lang="en-US" b="1" u="sng" dirty="0" smtClean="0">
                <a:solidFill>
                  <a:schemeClr val="tx1"/>
                </a:solidFill>
              </a:rPr>
              <a:t>(XV)</a:t>
            </a:r>
            <a:r>
              <a:rPr lang="ru-RU" b="1" u="sng" dirty="0">
                <a:solidFill>
                  <a:schemeClr val="tx1"/>
                </a:solidFill>
              </a:rPr>
              <a:t>. </a:t>
            </a:r>
            <a:r>
              <a:rPr lang="ru-RU" b="1" dirty="0">
                <a:solidFill>
                  <a:schemeClr val="tx1"/>
                </a:solidFill>
              </a:rPr>
              <a:t>Закон «Об образовании в Российской Федерации» №273-ФЗ от 29 декабря 2012 г.</a:t>
            </a:r>
          </a:p>
          <a:p>
            <a:pPr marL="0" indent="0" eaLnBrk="1" fontAlgn="auto" hangingPunct="1">
              <a:spcAft>
                <a:spcPts val="0"/>
              </a:spcAft>
              <a:buClrTx/>
              <a:buFont typeface="Wingdings 3" charset="2"/>
              <a:buNone/>
              <a:defRPr/>
            </a:pPr>
            <a:r>
              <a:rPr lang="ru-RU" b="1" dirty="0">
                <a:solidFill>
                  <a:schemeClr val="tx1"/>
                </a:solidFill>
              </a:rPr>
              <a:t>Статья 44. Права, обязанности и ответственность в сфере образования родителей (законных представителей) несовершеннолетних </a:t>
            </a:r>
            <a:r>
              <a:rPr lang="ru-RU" b="1" dirty="0" smtClean="0">
                <a:solidFill>
                  <a:schemeClr val="tx1"/>
                </a:solidFill>
              </a:rPr>
              <a:t>обучающихся</a:t>
            </a:r>
          </a:p>
          <a:p>
            <a:pPr marL="0" indent="0" algn="just" eaLnBrk="1" fontAlgn="auto" hangingPunct="1">
              <a:spcAft>
                <a:spcPts val="0"/>
              </a:spcAft>
              <a:buClrTx/>
              <a:buFont typeface="Wingdings 3" charset="2"/>
              <a:buNone/>
              <a:defRPr/>
            </a:pPr>
            <a:r>
              <a:rPr lang="ru-RU" dirty="0">
                <a:solidFill>
                  <a:schemeClr val="tx1"/>
                </a:solidFill>
              </a:rPr>
              <a:t>«Органы государственной власти и органы местного самоуправления, образовательные организации оказывают помощь родителям (законным представителям) несовершеннолетних обучающихся в воспитании детей, охране и укреплении их физического и психического здоровья, развитии индивидуальных способностей и необходимой коррекции нарушений их развития» (ст.44, п.2</a:t>
            </a:r>
            <a:r>
              <a:rPr lang="ru-RU" dirty="0" smtClean="0">
                <a:solidFill>
                  <a:schemeClr val="tx1"/>
                </a:solidFill>
              </a:rPr>
              <a:t>). </a:t>
            </a:r>
          </a:p>
          <a:p>
            <a:pPr marL="0" indent="0" algn="just" eaLnBrk="1" fontAlgn="auto" hangingPunct="1">
              <a:spcAft>
                <a:spcPts val="0"/>
              </a:spcAft>
              <a:buClrTx/>
              <a:buFont typeface="Wingdings 3" charset="2"/>
              <a:buNone/>
              <a:defRPr/>
            </a:pPr>
            <a:r>
              <a:rPr lang="ru-RU" dirty="0">
                <a:solidFill>
                  <a:schemeClr val="tx1"/>
                </a:solidFill>
              </a:rPr>
              <a:t>Р</a:t>
            </a:r>
            <a:r>
              <a:rPr lang="ru-RU" dirty="0" smtClean="0">
                <a:solidFill>
                  <a:schemeClr val="tx1"/>
                </a:solidFill>
              </a:rPr>
              <a:t>одители </a:t>
            </a:r>
            <a:r>
              <a:rPr lang="ru-RU" dirty="0">
                <a:solidFill>
                  <a:schemeClr val="tx1"/>
                </a:solidFill>
              </a:rPr>
              <a:t>(законные представители) имеют право «присутствовать при обследовании детей психолого-медико-педагогической комиссией, обсуждении результатов обследования и рекомендаций, полученных по результатам обследования, высказывать свое мнение относительно предлагаемых условий для организации обучения и воспитания детей» (ст.44, п.3, пп.8</a:t>
            </a:r>
            <a:r>
              <a:rPr lang="ru-RU" dirty="0" smtClean="0">
                <a:solidFill>
                  <a:schemeClr val="tx1"/>
                </a:solidFill>
              </a:rPr>
              <a:t>).</a:t>
            </a:r>
          </a:p>
          <a:p>
            <a:pPr marL="0" indent="0" algn="just" eaLnBrk="1" fontAlgn="auto" hangingPunct="1">
              <a:spcAft>
                <a:spcPts val="0"/>
              </a:spcAft>
              <a:buClrTx/>
              <a:buFont typeface="Wingdings 3" charset="2"/>
              <a:buNone/>
              <a:defRPr/>
            </a:pPr>
            <a:r>
              <a:rPr lang="ru-RU" dirty="0">
                <a:solidFill>
                  <a:schemeClr val="tx1"/>
                </a:solidFill>
              </a:rPr>
              <a:t>Также в статье 44 определены обязанности родителей (законных представителей) в отношении обеспечения получения детьми общего образования, в отношении соблюдения правил и регламентов образовательной организации и уважении чести и достоинства обучающихся и работников организации, осуществляющей образовательную </a:t>
            </a:r>
            <a:r>
              <a:rPr lang="ru-RU" dirty="0" smtClean="0">
                <a:solidFill>
                  <a:schemeClr val="tx1"/>
                </a:solidFill>
              </a:rPr>
              <a:t>деятельность.</a:t>
            </a:r>
            <a:endParaRPr lang="ru-RU" dirty="0">
              <a:solidFill>
                <a:schemeClr val="tx1"/>
              </a:solidFill>
            </a:endParaRPr>
          </a:p>
        </p:txBody>
      </p:sp>
    </p:spTree>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Заголовок 1"/>
          <p:cNvSpPr>
            <a:spLocks noGrp="1"/>
          </p:cNvSpPr>
          <p:nvPr>
            <p:ph type="title"/>
          </p:nvPr>
        </p:nvSpPr>
        <p:spPr>
          <a:xfrm>
            <a:off x="201613" y="115888"/>
            <a:ext cx="8691562" cy="1081087"/>
          </a:xfrm>
        </p:spPr>
        <p:txBody>
          <a:bodyPr/>
          <a:lstStyle/>
          <a:p>
            <a:pPr marL="320040" indent="-320040" eaLnBrk="1" fontAlgn="auto" hangingPunct="1">
              <a:spcAft>
                <a:spcPts val="0"/>
              </a:spcAft>
              <a:buClr>
                <a:schemeClr val="accent6">
                  <a:lumMod val="75000"/>
                </a:schemeClr>
              </a:buClr>
              <a:buFont typeface="Georgia" panose="02040502050405020303" pitchFamily="18" charset="0"/>
              <a:buNone/>
              <a:defRPr/>
            </a:pPr>
            <a:r>
              <a:rPr lang="ru-RU" altLang="ru-RU" sz="900" dirty="0" smtClean="0">
                <a:solidFill>
                  <a:schemeClr val="tx1"/>
                </a:solidFill>
                <a:latin typeface="Arial" pitchFamily="34" charset="0"/>
                <a:cs typeface="Arial" pitchFamily="34" charset="0"/>
              </a:rPr>
              <a:t>Министерство образования и науки Российской Федерации</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Образовательная </a:t>
            </a:r>
            <a:r>
              <a:rPr lang="ru-RU" altLang="ru-RU" sz="900" dirty="0" smtClean="0">
                <a:solidFill>
                  <a:schemeClr val="tx1"/>
                </a:solidFill>
                <a:latin typeface="Arial" pitchFamily="34" charset="0"/>
                <a:cs typeface="Arial" pitchFamily="34" charset="0"/>
              </a:rPr>
              <a:t>политика. </a:t>
            </a:r>
            <a:r>
              <a:rPr lang="ru-RU" altLang="ru-RU" sz="900" dirty="0" smtClean="0">
                <a:solidFill>
                  <a:schemeClr val="tx1"/>
                </a:solidFill>
                <a:latin typeface="Arial" pitchFamily="34" charset="0"/>
                <a:cs typeface="Arial" pitchFamily="34" charset="0"/>
              </a:rPr>
              <a:t>Нормативно-правовое</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обеспечение образовательного процесса детей с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ОВЗ и инвалидностью</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Вопрос 1. Нормативная правовая база, регулирующая деятельность образовательной организации, реализующей инклюзивную практику в России</a:t>
            </a:r>
            <a:r>
              <a:rPr lang="ru-RU" altLang="ru-RU" sz="1200" dirty="0" smtClean="0">
                <a:solidFill>
                  <a:schemeClr val="tx1"/>
                </a:solidFill>
                <a:latin typeface="Times New Roman" pitchFamily="18" charset="0"/>
                <a:cs typeface="Times New Roman" pitchFamily="18" charset="0"/>
              </a:rPr>
              <a:t/>
            </a:r>
            <a:br>
              <a:rPr lang="ru-RU" altLang="ru-RU" sz="1200" dirty="0" smtClean="0">
                <a:solidFill>
                  <a:schemeClr val="tx1"/>
                </a:solidFill>
                <a:latin typeface="Times New Roman" pitchFamily="18" charset="0"/>
                <a:cs typeface="Times New Roman" pitchFamily="18" charset="0"/>
              </a:rPr>
            </a:br>
            <a:endParaRPr lang="ru-RU" altLang="ru-RU" sz="1200" dirty="0" smtClean="0">
              <a:solidFill>
                <a:schemeClr val="tx1"/>
              </a:solidFill>
              <a:latin typeface="Times New Roman" pitchFamily="18" charset="0"/>
              <a:cs typeface="Times New Roman" pitchFamily="18" charset="0"/>
            </a:endParaRPr>
          </a:p>
        </p:txBody>
      </p:sp>
      <p:sp>
        <p:nvSpPr>
          <p:cNvPr id="26627" name="Объект 2"/>
          <p:cNvSpPr>
            <a:spLocks noGrp="1"/>
          </p:cNvSpPr>
          <p:nvPr>
            <p:ph sz="quarter" idx="13"/>
          </p:nvPr>
        </p:nvSpPr>
        <p:spPr>
          <a:xfrm>
            <a:off x="468313" y="1357313"/>
            <a:ext cx="8247062" cy="4951412"/>
          </a:xfrm>
        </p:spPr>
        <p:txBody>
          <a:bodyPr/>
          <a:lstStyle/>
          <a:p>
            <a:pPr marL="0" indent="0" algn="just" eaLnBrk="1" hangingPunct="1">
              <a:spcBef>
                <a:spcPct val="0"/>
              </a:spcBef>
              <a:buClrTx/>
              <a:buFont typeface="Wingdings 3" panose="05040102010807070707" pitchFamily="18" charset="2"/>
              <a:buNone/>
            </a:pPr>
            <a:r>
              <a:rPr lang="ru-RU" altLang="ru-RU" sz="1700" b="1" u="sng" smtClean="0">
                <a:solidFill>
                  <a:schemeClr val="tx1"/>
                </a:solidFill>
              </a:rPr>
              <a:t>Законы Российской Федерации</a:t>
            </a:r>
            <a:r>
              <a:rPr lang="en-US" altLang="ru-RU" sz="1700" b="1" u="sng" smtClean="0">
                <a:solidFill>
                  <a:schemeClr val="tx1"/>
                </a:solidFill>
              </a:rPr>
              <a:t> (XVI)</a:t>
            </a:r>
            <a:r>
              <a:rPr lang="ru-RU" altLang="ru-RU" sz="1700" b="1" u="sng" smtClean="0">
                <a:solidFill>
                  <a:schemeClr val="tx1"/>
                </a:solidFill>
              </a:rPr>
              <a:t>. </a:t>
            </a:r>
            <a:r>
              <a:rPr lang="ru-RU" altLang="ru-RU" sz="1700" b="1" smtClean="0">
                <a:solidFill>
                  <a:schemeClr val="tx1"/>
                </a:solidFill>
              </a:rPr>
              <a:t>Закон «Об образовании в Российской Федерации» №273-ФЗ от 29 декабря 2012 г.</a:t>
            </a:r>
          </a:p>
          <a:p>
            <a:pPr marL="0" indent="0" algn="just" eaLnBrk="1" hangingPunct="1">
              <a:spcBef>
                <a:spcPct val="0"/>
              </a:spcBef>
              <a:buClrTx/>
              <a:buFont typeface="Wingdings 3" panose="05040102010807070707" pitchFamily="18" charset="2"/>
              <a:buNone/>
            </a:pPr>
            <a:endParaRPr lang="ru-RU" altLang="ru-RU" sz="1700" b="1" smtClean="0">
              <a:solidFill>
                <a:schemeClr val="tx1"/>
              </a:solidFill>
            </a:endParaRPr>
          </a:p>
          <a:p>
            <a:pPr marL="0" indent="0" algn="just" eaLnBrk="1" hangingPunct="1">
              <a:spcBef>
                <a:spcPct val="0"/>
              </a:spcBef>
              <a:buClrTx/>
              <a:buFont typeface="Wingdings 3" panose="05040102010807070707" pitchFamily="18" charset="2"/>
              <a:buNone/>
            </a:pPr>
            <a:r>
              <a:rPr lang="ru-RU" altLang="ru-RU" sz="1700" b="1" smtClean="0">
                <a:solidFill>
                  <a:schemeClr val="tx1"/>
                </a:solidFill>
              </a:rPr>
              <a:t>Статья 48</a:t>
            </a:r>
            <a:r>
              <a:rPr lang="ru-RU" altLang="ru-RU" sz="1700" smtClean="0">
                <a:solidFill>
                  <a:schemeClr val="tx1"/>
                </a:solidFill>
              </a:rPr>
              <a:t> «Обязанности и ответственность педагогических работников» обязывает педагогических работников образовательных организаций «… учитывать особенности психофизического развития обучающихся и состояние их здоровья, соблюдать специальные условия, необходимые для получения образования лицами с ограниченными возможностями здоровья, взаимодействовать при необходимости с медицинскими организациями…» (п. 1, пп.6).</a:t>
            </a:r>
          </a:p>
          <a:p>
            <a:pPr marL="0" indent="0" algn="just" eaLnBrk="1" hangingPunct="1">
              <a:spcBef>
                <a:spcPct val="0"/>
              </a:spcBef>
              <a:buClrTx/>
              <a:buFont typeface="Wingdings 3" panose="05040102010807070707" pitchFamily="18" charset="2"/>
              <a:buNone/>
            </a:pPr>
            <a:endParaRPr lang="ru-RU" altLang="ru-RU" sz="1700" smtClean="0">
              <a:solidFill>
                <a:schemeClr val="tx1"/>
              </a:solidFill>
            </a:endParaRPr>
          </a:p>
        </p:txBody>
      </p:sp>
    </p:spTree>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1"/>
          <p:cNvSpPr>
            <a:spLocks noGrp="1"/>
          </p:cNvSpPr>
          <p:nvPr>
            <p:ph type="title"/>
          </p:nvPr>
        </p:nvSpPr>
        <p:spPr>
          <a:xfrm>
            <a:off x="201613" y="115888"/>
            <a:ext cx="8691562" cy="1081087"/>
          </a:xfrm>
        </p:spPr>
        <p:txBody>
          <a:bodyPr/>
          <a:lstStyle/>
          <a:p>
            <a:pPr marL="320040" indent="-320040" eaLnBrk="1" fontAlgn="auto" hangingPunct="1">
              <a:spcAft>
                <a:spcPts val="0"/>
              </a:spcAft>
              <a:buClr>
                <a:schemeClr val="accent6">
                  <a:lumMod val="75000"/>
                </a:schemeClr>
              </a:buClr>
              <a:buFont typeface="Georgia" panose="02040502050405020303" pitchFamily="18" charset="0"/>
              <a:buNone/>
              <a:defRPr/>
            </a:pPr>
            <a:r>
              <a:rPr lang="ru-RU" altLang="ru-RU" sz="900" dirty="0" smtClean="0">
                <a:solidFill>
                  <a:schemeClr val="tx1"/>
                </a:solidFill>
                <a:latin typeface="Arial" pitchFamily="34" charset="0"/>
                <a:cs typeface="Arial" pitchFamily="34" charset="0"/>
              </a:rPr>
              <a:t>Министерство образования и науки Российской Федерации</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Образовательная </a:t>
            </a:r>
            <a:r>
              <a:rPr lang="ru-RU" altLang="ru-RU" sz="900" dirty="0" smtClean="0">
                <a:solidFill>
                  <a:schemeClr val="tx1"/>
                </a:solidFill>
                <a:latin typeface="Arial" pitchFamily="34" charset="0"/>
                <a:cs typeface="Arial" pitchFamily="34" charset="0"/>
              </a:rPr>
              <a:t>политика. </a:t>
            </a:r>
            <a:r>
              <a:rPr lang="ru-RU" altLang="ru-RU" sz="900" dirty="0" smtClean="0">
                <a:solidFill>
                  <a:schemeClr val="tx1"/>
                </a:solidFill>
                <a:latin typeface="Arial" pitchFamily="34" charset="0"/>
                <a:cs typeface="Arial" pitchFamily="34" charset="0"/>
              </a:rPr>
              <a:t>Нормативно-правовое</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обеспечение образовательного процесса детей с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ОВЗ и инвалидностью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Вопрос 1. Нормативная правовая база, регулирующая деятельность образовательной организации, реализующей инклюзивную практику в России</a:t>
            </a:r>
            <a:br>
              <a:rPr lang="ru-RU" altLang="ru-RU" sz="900" dirty="0" smtClean="0">
                <a:solidFill>
                  <a:schemeClr val="tx1"/>
                </a:solidFill>
                <a:latin typeface="Arial" pitchFamily="34" charset="0"/>
                <a:cs typeface="Arial" pitchFamily="34" charset="0"/>
              </a:rPr>
            </a:br>
            <a:endParaRPr lang="ru-RU" altLang="ru-RU" sz="900" dirty="0" smtClean="0">
              <a:solidFill>
                <a:schemeClr val="tx1"/>
              </a:solidFill>
              <a:latin typeface="Arial" pitchFamily="34" charset="0"/>
              <a:cs typeface="Arial" pitchFamily="34" charset="0"/>
            </a:endParaRPr>
          </a:p>
        </p:txBody>
      </p:sp>
      <p:sp>
        <p:nvSpPr>
          <p:cNvPr id="27651" name="Объект 2"/>
          <p:cNvSpPr>
            <a:spLocks noGrp="1"/>
          </p:cNvSpPr>
          <p:nvPr>
            <p:ph sz="quarter" idx="13"/>
          </p:nvPr>
        </p:nvSpPr>
        <p:spPr>
          <a:xfrm>
            <a:off x="468313" y="1500188"/>
            <a:ext cx="8318500" cy="4808537"/>
          </a:xfrm>
        </p:spPr>
        <p:txBody>
          <a:bodyPr/>
          <a:lstStyle/>
          <a:p>
            <a:pPr marL="0" indent="0" algn="just" eaLnBrk="1" hangingPunct="1">
              <a:buClrTx/>
              <a:buFont typeface="Wingdings 3" panose="05040102010807070707" pitchFamily="18" charset="2"/>
              <a:buNone/>
            </a:pPr>
            <a:r>
              <a:rPr lang="ru-RU" altLang="ru-RU" sz="1700" b="1" u="sng" smtClean="0">
                <a:solidFill>
                  <a:schemeClr val="tx1"/>
                </a:solidFill>
              </a:rPr>
              <a:t>Законы Российской Федерации</a:t>
            </a:r>
            <a:r>
              <a:rPr lang="en-US" altLang="ru-RU" sz="1700" b="1" u="sng" smtClean="0">
                <a:solidFill>
                  <a:schemeClr val="tx1"/>
                </a:solidFill>
              </a:rPr>
              <a:t> (XVII)</a:t>
            </a:r>
            <a:r>
              <a:rPr lang="ru-RU" altLang="ru-RU" sz="1700" b="1" u="sng" smtClean="0">
                <a:solidFill>
                  <a:schemeClr val="tx1"/>
                </a:solidFill>
              </a:rPr>
              <a:t>. </a:t>
            </a:r>
            <a:r>
              <a:rPr lang="ru-RU" altLang="ru-RU" sz="1700" b="1" smtClean="0">
                <a:solidFill>
                  <a:schemeClr val="tx1"/>
                </a:solidFill>
              </a:rPr>
              <a:t>Закон «Об образовании в Российской Федерации» №273-ФЗ от 29 декабря 2012 г.</a:t>
            </a:r>
          </a:p>
          <a:p>
            <a:pPr marL="0" indent="0" algn="just" eaLnBrk="1" hangingPunct="1">
              <a:buClrTx/>
              <a:buFont typeface="Wingdings 3" panose="05040102010807070707" pitchFamily="18" charset="2"/>
              <a:buNone/>
            </a:pPr>
            <a:r>
              <a:rPr lang="ru-RU" altLang="ru-RU" sz="1700" b="1" smtClean="0">
                <a:solidFill>
                  <a:schemeClr val="tx1"/>
                </a:solidFill>
              </a:rPr>
              <a:t>Статья 55</a:t>
            </a:r>
            <a:r>
              <a:rPr lang="ru-RU" altLang="ru-RU" sz="1700" smtClean="0">
                <a:solidFill>
                  <a:schemeClr val="tx1"/>
                </a:solidFill>
              </a:rPr>
              <a:t> «Общие требования к приему на обучение в организацию, осуществляющую образовательную деятельность» обозначает особенности приема детей с ОВЗ и инвалидностью в образовательные организации: «.. 3. Прием на обучение по основным общеобразовательным программам проводится на общедоступной основе, если иное не предусмотрено настоящим Федеральным законом. Дети с ограниченными возможностями здоровья принимаются на обучение по адаптированной основной общеобразовательной программе только с согласия родителей (законных представителей) и на основании рекомендаций психолого-медико-педагогической комиссии» </a:t>
            </a:r>
          </a:p>
        </p:txBody>
      </p:sp>
    </p:spTree>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Заголовок 1"/>
          <p:cNvSpPr>
            <a:spLocks noGrp="1"/>
          </p:cNvSpPr>
          <p:nvPr>
            <p:ph type="title"/>
          </p:nvPr>
        </p:nvSpPr>
        <p:spPr>
          <a:xfrm>
            <a:off x="201613" y="115888"/>
            <a:ext cx="8691562" cy="1081087"/>
          </a:xfrm>
        </p:spPr>
        <p:txBody>
          <a:bodyPr/>
          <a:lstStyle/>
          <a:p>
            <a:pPr marL="320040" indent="-320040" eaLnBrk="1" fontAlgn="auto" hangingPunct="1">
              <a:spcAft>
                <a:spcPts val="0"/>
              </a:spcAft>
              <a:buClr>
                <a:schemeClr val="accent6">
                  <a:lumMod val="75000"/>
                </a:schemeClr>
              </a:buClr>
              <a:buFont typeface="Georgia" panose="02040502050405020303" pitchFamily="18" charset="0"/>
              <a:buNone/>
              <a:defRPr/>
            </a:pPr>
            <a:r>
              <a:rPr lang="ru-RU" altLang="ru-RU" sz="900" dirty="0" smtClean="0">
                <a:solidFill>
                  <a:schemeClr val="tx1"/>
                </a:solidFill>
                <a:latin typeface="Arial" pitchFamily="34" charset="0"/>
                <a:cs typeface="Arial" pitchFamily="34" charset="0"/>
              </a:rPr>
              <a:t>Министерство образования и науки Российской Федерации</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Образовательная </a:t>
            </a:r>
            <a:r>
              <a:rPr lang="ru-RU" altLang="ru-RU" sz="900" dirty="0" smtClean="0">
                <a:solidFill>
                  <a:schemeClr val="tx1"/>
                </a:solidFill>
                <a:latin typeface="Arial" pitchFamily="34" charset="0"/>
                <a:cs typeface="Arial" pitchFamily="34" charset="0"/>
              </a:rPr>
              <a:t>политика. </a:t>
            </a:r>
            <a:r>
              <a:rPr lang="ru-RU" altLang="ru-RU" sz="900" dirty="0" smtClean="0">
                <a:solidFill>
                  <a:schemeClr val="tx1"/>
                </a:solidFill>
                <a:latin typeface="Arial" pitchFamily="34" charset="0"/>
                <a:cs typeface="Arial" pitchFamily="34" charset="0"/>
              </a:rPr>
              <a:t>Нормативно-правовое</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обеспечение образовательного процесса детей с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ОВЗ и инвалидностью</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Вопрос 1. Нормативная правовая база, регулирующая деятельность образовательной организации, реализующей инклюзивную практику в России</a:t>
            </a:r>
            <a:r>
              <a:rPr lang="ru-RU" altLang="ru-RU" sz="1200" dirty="0" smtClean="0">
                <a:solidFill>
                  <a:schemeClr val="tx1"/>
                </a:solidFill>
                <a:latin typeface="Times New Roman" pitchFamily="18" charset="0"/>
                <a:cs typeface="Times New Roman" pitchFamily="18" charset="0"/>
              </a:rPr>
              <a:t/>
            </a:r>
            <a:br>
              <a:rPr lang="ru-RU" altLang="ru-RU" sz="1200" dirty="0" smtClean="0">
                <a:solidFill>
                  <a:schemeClr val="tx1"/>
                </a:solidFill>
                <a:latin typeface="Times New Roman" pitchFamily="18" charset="0"/>
                <a:cs typeface="Times New Roman" pitchFamily="18" charset="0"/>
              </a:rPr>
            </a:br>
            <a:endParaRPr lang="ru-RU" altLang="ru-RU" sz="1200" dirty="0" smtClean="0">
              <a:solidFill>
                <a:schemeClr val="tx1"/>
              </a:solidFill>
              <a:latin typeface="Times New Roman" pitchFamily="18" charset="0"/>
              <a:cs typeface="Times New Roman" pitchFamily="18" charset="0"/>
            </a:endParaRPr>
          </a:p>
        </p:txBody>
      </p:sp>
      <p:sp>
        <p:nvSpPr>
          <p:cNvPr id="28675" name="Объект 2"/>
          <p:cNvSpPr>
            <a:spLocks noGrp="1"/>
          </p:cNvSpPr>
          <p:nvPr>
            <p:ph sz="quarter" idx="13"/>
          </p:nvPr>
        </p:nvSpPr>
        <p:spPr>
          <a:xfrm>
            <a:off x="468313" y="1428750"/>
            <a:ext cx="8318500" cy="4879975"/>
          </a:xfrm>
        </p:spPr>
        <p:txBody>
          <a:bodyPr/>
          <a:lstStyle/>
          <a:p>
            <a:pPr marL="0" indent="0" algn="just" eaLnBrk="1" hangingPunct="1">
              <a:spcBef>
                <a:spcPct val="0"/>
              </a:spcBef>
              <a:buClrTx/>
              <a:buFont typeface="Wingdings 3" panose="05040102010807070707" pitchFamily="18" charset="2"/>
              <a:buNone/>
            </a:pPr>
            <a:r>
              <a:rPr lang="ru-RU" altLang="ru-RU" sz="1700" b="1" u="sng" smtClean="0">
                <a:solidFill>
                  <a:schemeClr val="tx1"/>
                </a:solidFill>
              </a:rPr>
              <a:t>Законы Российской Федерации</a:t>
            </a:r>
            <a:r>
              <a:rPr lang="en-US" altLang="ru-RU" sz="1700" b="1" u="sng" smtClean="0">
                <a:solidFill>
                  <a:schemeClr val="tx1"/>
                </a:solidFill>
              </a:rPr>
              <a:t> (XVIII)</a:t>
            </a:r>
            <a:r>
              <a:rPr lang="ru-RU" altLang="ru-RU" sz="1700" b="1" u="sng" smtClean="0">
                <a:solidFill>
                  <a:schemeClr val="tx1"/>
                </a:solidFill>
              </a:rPr>
              <a:t>. </a:t>
            </a:r>
            <a:r>
              <a:rPr lang="ru-RU" altLang="ru-RU" sz="1700" b="1" smtClean="0">
                <a:solidFill>
                  <a:schemeClr val="tx1"/>
                </a:solidFill>
              </a:rPr>
              <a:t>Закон «Об образовании в Российской Федерации» №273-ФЗ от 29 декабря 2012 г.</a:t>
            </a:r>
          </a:p>
          <a:p>
            <a:pPr marL="0" indent="0" algn="just" eaLnBrk="1" hangingPunct="1">
              <a:spcBef>
                <a:spcPct val="0"/>
              </a:spcBef>
              <a:buClrTx/>
              <a:buFont typeface="Wingdings 3" panose="05040102010807070707" pitchFamily="18" charset="2"/>
              <a:buNone/>
            </a:pPr>
            <a:r>
              <a:rPr lang="ru-RU" altLang="ru-RU" sz="1700" b="1" smtClean="0">
                <a:solidFill>
                  <a:schemeClr val="tx1"/>
                </a:solidFill>
              </a:rPr>
              <a:t>Статьей 58</a:t>
            </a:r>
            <a:r>
              <a:rPr lang="ru-RU" altLang="ru-RU" sz="1700" smtClean="0">
                <a:solidFill>
                  <a:schemeClr val="tx1"/>
                </a:solidFill>
              </a:rPr>
              <a:t> «Промежуточная аттестация обучающихся» предусмотрены особенности ликвидации академических задолженностей обучающимися, не прошедшими промежуточную аттестацию: «…9. Обучающиеся в образовательной организации по образовательным программам начального общего, основного общего и среднего общего образования, не ликвидировавшие в установленные сроки академической задолженности с момента ее образования, по усмотрению их родителей (законных представителей) оставляются на повторное обучение, переводятся на обучение по адаптированным образовательным программам в соответствии с рекомендациями психолого-медико-педагогической комиссии либо на обучение по индивидуальному учебному плану»</a:t>
            </a:r>
          </a:p>
        </p:txBody>
      </p:sp>
    </p:spTree>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Заголовок 1"/>
          <p:cNvSpPr>
            <a:spLocks noGrp="1"/>
          </p:cNvSpPr>
          <p:nvPr>
            <p:ph type="title"/>
          </p:nvPr>
        </p:nvSpPr>
        <p:spPr>
          <a:xfrm>
            <a:off x="201613" y="115888"/>
            <a:ext cx="8691562" cy="1081087"/>
          </a:xfrm>
        </p:spPr>
        <p:txBody>
          <a:bodyPr/>
          <a:lstStyle/>
          <a:p>
            <a:pPr marL="320040" indent="-320040" eaLnBrk="1" fontAlgn="auto" hangingPunct="1">
              <a:spcAft>
                <a:spcPts val="0"/>
              </a:spcAft>
              <a:buClr>
                <a:schemeClr val="accent6">
                  <a:lumMod val="75000"/>
                </a:schemeClr>
              </a:buClr>
              <a:buFont typeface="Georgia" panose="02040502050405020303" pitchFamily="18" charset="0"/>
              <a:buNone/>
              <a:defRPr/>
            </a:pPr>
            <a:r>
              <a:rPr lang="ru-RU" altLang="ru-RU" sz="900" dirty="0" smtClean="0">
                <a:solidFill>
                  <a:schemeClr val="tx1"/>
                </a:solidFill>
                <a:latin typeface="Arial" pitchFamily="34" charset="0"/>
                <a:cs typeface="Arial" pitchFamily="34" charset="0"/>
              </a:rPr>
              <a:t>Министерство образования и науки Российской Федерации</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Образовательная </a:t>
            </a:r>
            <a:r>
              <a:rPr lang="ru-RU" altLang="ru-RU" sz="900" dirty="0" smtClean="0">
                <a:solidFill>
                  <a:schemeClr val="tx1"/>
                </a:solidFill>
                <a:latin typeface="Arial" pitchFamily="34" charset="0"/>
                <a:cs typeface="Arial" pitchFamily="34" charset="0"/>
              </a:rPr>
              <a:t>политика. </a:t>
            </a:r>
            <a:r>
              <a:rPr lang="ru-RU" altLang="ru-RU" sz="900" dirty="0" smtClean="0">
                <a:solidFill>
                  <a:schemeClr val="tx1"/>
                </a:solidFill>
                <a:latin typeface="Arial" pitchFamily="34" charset="0"/>
                <a:cs typeface="Arial" pitchFamily="34" charset="0"/>
              </a:rPr>
              <a:t>Нормативно-правовое</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обеспечение образовательного процесса детей с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ОВЗ и инвалидностью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Вопрос 1. Нормативная правовая база, регулирующая деятельность образовательной организации, реализующей инклюзивную практику в России</a:t>
            </a:r>
            <a:br>
              <a:rPr lang="ru-RU" altLang="ru-RU" sz="900" dirty="0" smtClean="0">
                <a:solidFill>
                  <a:schemeClr val="tx1"/>
                </a:solidFill>
                <a:latin typeface="Arial" pitchFamily="34" charset="0"/>
                <a:cs typeface="Arial" pitchFamily="34" charset="0"/>
              </a:rPr>
            </a:br>
            <a:endParaRPr lang="ru-RU" altLang="ru-RU" sz="900" dirty="0" smtClean="0">
              <a:solidFill>
                <a:schemeClr val="tx1"/>
              </a:solidFill>
              <a:latin typeface="Arial" pitchFamily="34" charset="0"/>
              <a:cs typeface="Arial" pitchFamily="34" charset="0"/>
            </a:endParaRPr>
          </a:p>
        </p:txBody>
      </p:sp>
      <p:sp>
        <p:nvSpPr>
          <p:cNvPr id="3" name="Объект 2"/>
          <p:cNvSpPr>
            <a:spLocks noGrp="1"/>
          </p:cNvSpPr>
          <p:nvPr>
            <p:ph sz="quarter" idx="13"/>
          </p:nvPr>
        </p:nvSpPr>
        <p:spPr>
          <a:xfrm>
            <a:off x="468313" y="1500188"/>
            <a:ext cx="8318500" cy="4808537"/>
          </a:xfrm>
        </p:spPr>
        <p:txBody>
          <a:bodyPr rtlCol="0">
            <a:normAutofit fontScale="77500" lnSpcReduction="20000"/>
          </a:bodyPr>
          <a:lstStyle/>
          <a:p>
            <a:pPr marL="0" indent="0" algn="just" eaLnBrk="1" fontAlgn="auto" hangingPunct="1">
              <a:spcAft>
                <a:spcPts val="0"/>
              </a:spcAft>
              <a:buClrTx/>
              <a:buFont typeface="Wingdings 3" pitchFamily="18" charset="2"/>
              <a:buNone/>
              <a:defRPr/>
            </a:pPr>
            <a:r>
              <a:rPr lang="ru-RU" b="1" u="sng" dirty="0">
                <a:solidFill>
                  <a:schemeClr val="tx1"/>
                </a:solidFill>
              </a:rPr>
              <a:t>Законы Российской Федерации</a:t>
            </a:r>
            <a:r>
              <a:rPr lang="en-US" b="1" u="sng" dirty="0">
                <a:solidFill>
                  <a:schemeClr val="tx1"/>
                </a:solidFill>
              </a:rPr>
              <a:t> </a:t>
            </a:r>
            <a:r>
              <a:rPr lang="en-US" b="1" u="sng" dirty="0" smtClean="0">
                <a:solidFill>
                  <a:schemeClr val="tx1"/>
                </a:solidFill>
              </a:rPr>
              <a:t>(XIX)</a:t>
            </a:r>
            <a:r>
              <a:rPr lang="ru-RU" b="1" u="sng" dirty="0">
                <a:solidFill>
                  <a:schemeClr val="tx1"/>
                </a:solidFill>
              </a:rPr>
              <a:t>. </a:t>
            </a:r>
            <a:r>
              <a:rPr lang="ru-RU" b="1" dirty="0">
                <a:solidFill>
                  <a:schemeClr val="tx1"/>
                </a:solidFill>
              </a:rPr>
              <a:t>Закон «Об образовании в Российской Федерации» №273-ФЗ от 29 декабря 2012 г.</a:t>
            </a:r>
          </a:p>
          <a:p>
            <a:pPr marL="0" indent="0" algn="just" eaLnBrk="1" fontAlgn="auto" hangingPunct="1">
              <a:spcAft>
                <a:spcPts val="0"/>
              </a:spcAft>
              <a:buClrTx/>
              <a:buFont typeface="Wingdings 3" charset="2"/>
              <a:buNone/>
              <a:defRPr/>
            </a:pPr>
            <a:r>
              <a:rPr lang="ru-RU" b="1" dirty="0">
                <a:solidFill>
                  <a:schemeClr val="tx1"/>
                </a:solidFill>
              </a:rPr>
              <a:t>В статье 59 </a:t>
            </a:r>
            <a:r>
              <a:rPr lang="ru-RU" dirty="0">
                <a:solidFill>
                  <a:schemeClr val="tx1"/>
                </a:solidFill>
              </a:rPr>
              <a:t>«Итоговая аттестация» обозначены суть и специфика проведения итоговой аттестации, а также формы ее проведения: «…13. Государственная итоговая аттестация по образовательным программам среднего общего образования проводится в </a:t>
            </a:r>
            <a:r>
              <a:rPr lang="ru-RU" dirty="0" smtClean="0">
                <a:solidFill>
                  <a:schemeClr val="tx1"/>
                </a:solidFill>
              </a:rPr>
              <a:t>форме</a:t>
            </a:r>
            <a:r>
              <a:rPr lang="ru-RU" dirty="0">
                <a:solidFill>
                  <a:schemeClr val="tx1"/>
                </a:solidFill>
              </a:rPr>
              <a:t> единого государственного экзамена (далее - единый государственный экзамен), а также в иных </a:t>
            </a:r>
            <a:r>
              <a:rPr lang="ru-RU" dirty="0" smtClean="0">
                <a:solidFill>
                  <a:schemeClr val="tx1"/>
                </a:solidFill>
              </a:rPr>
              <a:t>формах, </a:t>
            </a:r>
            <a:r>
              <a:rPr lang="ru-RU" dirty="0">
                <a:solidFill>
                  <a:schemeClr val="tx1"/>
                </a:solidFill>
              </a:rPr>
              <a:t>которые могут устанавливаться: 1) для обучающихся по образовательным программам среднего общего образования в специальных учебно-воспитательных учреждениях закрытого типа, а также в учреждениях, исполняющих наказание в виде лишения свободы, для обучающихся, получающих среднее общее образование в рамках освоения образовательных программ среднего профессионального образования, в том числе образовательных программ среднего профессионального образования, интегрированных с основными образовательными программами основного общего и среднего общего образования, </a:t>
            </a:r>
            <a:r>
              <a:rPr lang="ru-RU" i="1" dirty="0">
                <a:solidFill>
                  <a:schemeClr val="tx1"/>
                </a:solidFill>
              </a:rPr>
              <a:t>для обучающихся с ограниченными возможностями здоровья по образовательным программам среднего общего образования или для обучающихся детей-инвалидов и</a:t>
            </a:r>
            <a:r>
              <a:rPr lang="ru-RU" dirty="0">
                <a:solidFill>
                  <a:schemeClr val="tx1"/>
                </a:solidFill>
              </a:rPr>
              <a:t> </a:t>
            </a:r>
            <a:r>
              <a:rPr lang="ru-RU" i="1" dirty="0">
                <a:solidFill>
                  <a:schemeClr val="tx1"/>
                </a:solidFill>
              </a:rPr>
              <a:t>инвалидов по образовательным программам среднего общего образования </a:t>
            </a:r>
            <a:r>
              <a:rPr lang="ru-RU" dirty="0">
                <a:solidFill>
                  <a:schemeClr val="tx1"/>
                </a:solidFill>
              </a:rPr>
              <a:t>федеральным органом исполнительной власти, осуществляющим функции по выработке государственной политики и нормативно-правовому регулированию в сфере образования...» </a:t>
            </a:r>
          </a:p>
        </p:txBody>
      </p:sp>
    </p:spTree>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Заголовок 1"/>
          <p:cNvSpPr>
            <a:spLocks noGrp="1"/>
          </p:cNvSpPr>
          <p:nvPr>
            <p:ph type="title"/>
          </p:nvPr>
        </p:nvSpPr>
        <p:spPr>
          <a:xfrm>
            <a:off x="201613" y="115888"/>
            <a:ext cx="8691562" cy="1081087"/>
          </a:xfrm>
        </p:spPr>
        <p:txBody>
          <a:bodyPr/>
          <a:lstStyle/>
          <a:p>
            <a:pPr marL="320040" indent="-320040" eaLnBrk="1" fontAlgn="auto" hangingPunct="1">
              <a:spcAft>
                <a:spcPts val="0"/>
              </a:spcAft>
              <a:buClr>
                <a:schemeClr val="accent6">
                  <a:lumMod val="75000"/>
                </a:schemeClr>
              </a:buClr>
              <a:buFont typeface="Georgia" panose="02040502050405020303" pitchFamily="18" charset="0"/>
              <a:buNone/>
              <a:defRPr/>
            </a:pPr>
            <a:r>
              <a:rPr lang="ru-RU" altLang="ru-RU" sz="900" dirty="0" smtClean="0">
                <a:solidFill>
                  <a:schemeClr val="tx1"/>
                </a:solidFill>
                <a:latin typeface="Arial" pitchFamily="34" charset="0"/>
                <a:cs typeface="Arial" pitchFamily="34" charset="0"/>
              </a:rPr>
              <a:t>Министерство образования и науки Российской Федерации</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Образовательная политика. </a:t>
            </a:r>
            <a:r>
              <a:rPr lang="ru-RU" altLang="ru-RU" sz="900" dirty="0" smtClean="0">
                <a:solidFill>
                  <a:schemeClr val="tx1"/>
                </a:solidFill>
                <a:latin typeface="Arial" pitchFamily="34" charset="0"/>
                <a:cs typeface="Arial" pitchFamily="34" charset="0"/>
              </a:rPr>
              <a:t>Нормативно-правовое</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обеспечение образовательного процесса детей с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ОВЗ и инвалидностью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Вопрос 1. Нормативная правовая база, регулирующая деятельность образовательной организации, реализующей инклюзивную практику в России</a:t>
            </a:r>
            <a:r>
              <a:rPr lang="ru-RU" altLang="ru-RU" sz="1200" dirty="0" smtClean="0">
                <a:solidFill>
                  <a:schemeClr val="tx1"/>
                </a:solidFill>
                <a:latin typeface="Times New Roman" pitchFamily="18" charset="0"/>
                <a:cs typeface="Times New Roman" pitchFamily="18" charset="0"/>
              </a:rPr>
              <a:t/>
            </a:r>
            <a:br>
              <a:rPr lang="ru-RU" altLang="ru-RU" sz="1200" dirty="0" smtClean="0">
                <a:solidFill>
                  <a:schemeClr val="tx1"/>
                </a:solidFill>
                <a:latin typeface="Times New Roman" pitchFamily="18" charset="0"/>
                <a:cs typeface="Times New Roman" pitchFamily="18" charset="0"/>
              </a:rPr>
            </a:br>
            <a:endParaRPr lang="ru-RU" altLang="ru-RU" sz="1200" dirty="0" smtClean="0">
              <a:solidFill>
                <a:schemeClr val="tx1"/>
              </a:solidFill>
              <a:latin typeface="Times New Roman" pitchFamily="18" charset="0"/>
              <a:cs typeface="Times New Roman" pitchFamily="18" charset="0"/>
            </a:endParaRPr>
          </a:p>
        </p:txBody>
      </p:sp>
      <p:sp>
        <p:nvSpPr>
          <p:cNvPr id="30723" name="Объект 2"/>
          <p:cNvSpPr>
            <a:spLocks noGrp="1"/>
          </p:cNvSpPr>
          <p:nvPr>
            <p:ph sz="quarter" idx="13"/>
          </p:nvPr>
        </p:nvSpPr>
        <p:spPr>
          <a:xfrm>
            <a:off x="468313" y="1357313"/>
            <a:ext cx="8318500" cy="4951412"/>
          </a:xfrm>
        </p:spPr>
        <p:txBody>
          <a:bodyPr/>
          <a:lstStyle/>
          <a:p>
            <a:pPr marL="0" indent="0" algn="just" eaLnBrk="1" hangingPunct="1">
              <a:spcBef>
                <a:spcPct val="0"/>
              </a:spcBef>
              <a:buClrTx/>
              <a:buFont typeface="Wingdings 3" panose="05040102010807070707" pitchFamily="18" charset="2"/>
              <a:buNone/>
            </a:pPr>
            <a:r>
              <a:rPr lang="ru-RU" altLang="ru-RU" sz="1700" b="1" u="sng" smtClean="0">
                <a:solidFill>
                  <a:schemeClr val="tx1"/>
                </a:solidFill>
              </a:rPr>
              <a:t>Законы Российской Федерации</a:t>
            </a:r>
            <a:r>
              <a:rPr lang="en-US" altLang="ru-RU" sz="1700" b="1" u="sng" smtClean="0">
                <a:solidFill>
                  <a:schemeClr val="tx1"/>
                </a:solidFill>
              </a:rPr>
              <a:t> (XX)</a:t>
            </a:r>
            <a:r>
              <a:rPr lang="ru-RU" altLang="ru-RU" sz="1700" b="1" u="sng" smtClean="0">
                <a:solidFill>
                  <a:schemeClr val="tx1"/>
                </a:solidFill>
              </a:rPr>
              <a:t>. </a:t>
            </a:r>
            <a:r>
              <a:rPr lang="ru-RU" altLang="ru-RU" sz="1700" b="1" smtClean="0">
                <a:solidFill>
                  <a:schemeClr val="tx1"/>
                </a:solidFill>
              </a:rPr>
              <a:t>Закон «Об образовании в Российской Федерации» №273-ФЗ от 29 декабря 2012 г.</a:t>
            </a:r>
          </a:p>
          <a:p>
            <a:pPr marL="0" indent="0" algn="just" eaLnBrk="1" hangingPunct="1">
              <a:spcBef>
                <a:spcPct val="0"/>
              </a:spcBef>
              <a:buClrTx/>
              <a:buFont typeface="Wingdings 3" panose="05040102010807070707" pitchFamily="18" charset="2"/>
              <a:buNone/>
            </a:pPr>
            <a:endParaRPr lang="ru-RU" altLang="ru-RU" sz="1700" b="1" smtClean="0">
              <a:solidFill>
                <a:schemeClr val="tx1"/>
              </a:solidFill>
            </a:endParaRPr>
          </a:p>
          <a:p>
            <a:pPr marL="0" indent="0" algn="just" eaLnBrk="1" hangingPunct="1">
              <a:spcBef>
                <a:spcPct val="0"/>
              </a:spcBef>
              <a:buClrTx/>
              <a:buFont typeface="Wingdings 3" panose="05040102010807070707" pitchFamily="18" charset="2"/>
              <a:buNone/>
            </a:pPr>
            <a:r>
              <a:rPr lang="ru-RU" altLang="ru-RU" sz="1700" b="1" smtClean="0">
                <a:solidFill>
                  <a:schemeClr val="tx1"/>
                </a:solidFill>
              </a:rPr>
              <a:t>Статья 60</a:t>
            </a:r>
            <a:r>
              <a:rPr lang="ru-RU" altLang="ru-RU" sz="1700" smtClean="0">
                <a:solidFill>
                  <a:schemeClr val="tx1"/>
                </a:solidFill>
              </a:rPr>
              <a:t> «Документы об образовании и (или) о квалификации. Документы об обучении» обозначает особенности документального подтверждения о получении образования лицами с ОВЗ и инвалидностью: «…13. Лицам с ограниченными возможностями здоровья (с различными формами умственной отсталости), не имеющим основного общего и среднего общего образования и обучавшимся по адаптированным основным общеобразовательным программам, выдается свидетельство об обучении по образцу и в порядке, которые устанавливаются федеральным органом исполнительной власти, осуществляющим функции по выработке государственной политики и нормативно-правовому регулированию в сфере образования…»</a:t>
            </a:r>
          </a:p>
        </p:txBody>
      </p:sp>
    </p:spTree>
  </p:cSld>
  <p:clrMapOvr>
    <a:overrideClrMapping bg1="lt1" tx1="dk1" bg2="lt2" tx2="dk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Заголовок 1"/>
          <p:cNvSpPr>
            <a:spLocks noGrp="1"/>
          </p:cNvSpPr>
          <p:nvPr>
            <p:ph type="title"/>
          </p:nvPr>
        </p:nvSpPr>
        <p:spPr>
          <a:xfrm>
            <a:off x="201613" y="115888"/>
            <a:ext cx="8691562" cy="1081087"/>
          </a:xfrm>
        </p:spPr>
        <p:txBody>
          <a:bodyPr/>
          <a:lstStyle/>
          <a:p>
            <a:pPr marL="320040" indent="-320040" eaLnBrk="1" fontAlgn="auto" hangingPunct="1">
              <a:spcAft>
                <a:spcPts val="0"/>
              </a:spcAft>
              <a:buClr>
                <a:schemeClr val="accent6">
                  <a:lumMod val="75000"/>
                </a:schemeClr>
              </a:buClr>
              <a:buFont typeface="Georgia" panose="02040502050405020303" pitchFamily="18" charset="0"/>
              <a:buNone/>
              <a:defRPr/>
            </a:pPr>
            <a:r>
              <a:rPr lang="ru-RU" altLang="ru-RU" sz="900" dirty="0" smtClean="0">
                <a:solidFill>
                  <a:schemeClr val="tx1"/>
                </a:solidFill>
                <a:latin typeface="Arial" pitchFamily="34" charset="0"/>
                <a:cs typeface="Arial" pitchFamily="34" charset="0"/>
              </a:rPr>
              <a:t>Министерство образования и науки Российской Федерации</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Образовательная </a:t>
            </a:r>
            <a:r>
              <a:rPr lang="ru-RU" altLang="ru-RU" sz="900" dirty="0" smtClean="0">
                <a:solidFill>
                  <a:schemeClr val="tx1"/>
                </a:solidFill>
                <a:latin typeface="Arial" pitchFamily="34" charset="0"/>
                <a:cs typeface="Arial" pitchFamily="34" charset="0"/>
              </a:rPr>
              <a:t>политика. </a:t>
            </a:r>
            <a:r>
              <a:rPr lang="ru-RU" altLang="ru-RU" sz="900" dirty="0" smtClean="0">
                <a:solidFill>
                  <a:schemeClr val="tx1"/>
                </a:solidFill>
                <a:latin typeface="Arial" pitchFamily="34" charset="0"/>
                <a:cs typeface="Arial" pitchFamily="34" charset="0"/>
              </a:rPr>
              <a:t>Нормативно-правовое</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обеспечение образовательного процесса детей с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ОВЗ и инвалидностью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Вопрос 1. Нормативная правовая база, регулирующая деятельность образовательной организации, реализующей инклюзивную практику в России</a:t>
            </a:r>
            <a:r>
              <a:rPr lang="ru-RU" altLang="ru-RU" sz="1200" dirty="0" smtClean="0">
                <a:solidFill>
                  <a:schemeClr val="tx1"/>
                </a:solidFill>
                <a:latin typeface="Times New Roman" pitchFamily="18" charset="0"/>
                <a:cs typeface="Times New Roman" pitchFamily="18" charset="0"/>
              </a:rPr>
              <a:t/>
            </a:r>
            <a:br>
              <a:rPr lang="ru-RU" altLang="ru-RU" sz="1200" dirty="0" smtClean="0">
                <a:solidFill>
                  <a:schemeClr val="tx1"/>
                </a:solidFill>
                <a:latin typeface="Times New Roman" pitchFamily="18" charset="0"/>
                <a:cs typeface="Times New Roman" pitchFamily="18" charset="0"/>
              </a:rPr>
            </a:br>
            <a:endParaRPr lang="ru-RU" altLang="ru-RU" sz="1200" dirty="0" smtClean="0">
              <a:solidFill>
                <a:schemeClr val="tx1"/>
              </a:solidFill>
              <a:latin typeface="Times New Roman" pitchFamily="18" charset="0"/>
              <a:cs typeface="Times New Roman" pitchFamily="18" charset="0"/>
            </a:endParaRPr>
          </a:p>
        </p:txBody>
      </p:sp>
      <p:sp>
        <p:nvSpPr>
          <p:cNvPr id="31747" name="Объект 2"/>
          <p:cNvSpPr>
            <a:spLocks noGrp="1"/>
          </p:cNvSpPr>
          <p:nvPr>
            <p:ph sz="quarter" idx="13"/>
          </p:nvPr>
        </p:nvSpPr>
        <p:spPr>
          <a:xfrm>
            <a:off x="468313" y="1428750"/>
            <a:ext cx="8318500" cy="4879975"/>
          </a:xfrm>
        </p:spPr>
        <p:txBody>
          <a:bodyPr/>
          <a:lstStyle/>
          <a:p>
            <a:pPr marL="0" indent="0" algn="just" eaLnBrk="1" hangingPunct="1">
              <a:buFont typeface="Wingdings 3" panose="05040102010807070707" pitchFamily="18" charset="2"/>
              <a:buNone/>
            </a:pPr>
            <a:r>
              <a:rPr lang="ru-RU" altLang="ru-RU" b="1" u="sng" smtClean="0">
                <a:solidFill>
                  <a:schemeClr val="tx1"/>
                </a:solidFill>
              </a:rPr>
              <a:t>Основные акты Президента Российской Федерации, регламентирующие право лиц с ОВЗ и инвалидностью на получение образования (</a:t>
            </a:r>
            <a:r>
              <a:rPr lang="en-US" altLang="ru-RU" b="1" u="sng" smtClean="0">
                <a:solidFill>
                  <a:schemeClr val="tx1"/>
                </a:solidFill>
              </a:rPr>
              <a:t>I)</a:t>
            </a:r>
            <a:r>
              <a:rPr lang="ru-RU" altLang="ru-RU" b="1" u="sng" smtClean="0">
                <a:solidFill>
                  <a:schemeClr val="tx1"/>
                </a:solidFill>
              </a:rPr>
              <a:t>.</a:t>
            </a:r>
            <a:endParaRPr lang="ru-RU" altLang="ru-RU" smtClean="0">
              <a:solidFill>
                <a:schemeClr val="tx1"/>
              </a:solidFill>
            </a:endParaRPr>
          </a:p>
          <a:p>
            <a:pPr marL="0" indent="0" algn="just" eaLnBrk="1" hangingPunct="1">
              <a:buFont typeface="Wingdings 3" panose="05040102010807070707" pitchFamily="18" charset="2"/>
              <a:buNone/>
            </a:pPr>
            <a:r>
              <a:rPr lang="ru-RU" altLang="ru-RU" b="1" smtClean="0">
                <a:solidFill>
                  <a:schemeClr val="tx1"/>
                </a:solidFill>
              </a:rPr>
              <a:t>1 июня 2012 г. Президентом РФ был издан Указ №761 «О национальной стратегии действий в интересах детей на 2012-2017 годы».</a:t>
            </a:r>
            <a:r>
              <a:rPr lang="ru-RU" altLang="ru-RU" smtClean="0">
                <a:solidFill>
                  <a:schemeClr val="tx1"/>
                </a:solidFill>
              </a:rPr>
              <a:t>  Национальная стратегия действий в интересах детей создана в целях формирования государственной политики по улучшению положения детей в Российской Федерации. Стратегия определяет основные направления и задачи госполитики в интересах детей и ключевые механизмы ее реализации. Последние базируются на общепризнанных принципах и нормах международного права.</a:t>
            </a:r>
          </a:p>
          <a:p>
            <a:pPr marL="0" indent="0" algn="just" eaLnBrk="1" hangingPunct="1">
              <a:buClrTx/>
              <a:buFont typeface="Wingdings 3" panose="05040102010807070707" pitchFamily="18" charset="2"/>
              <a:buNone/>
            </a:pPr>
            <a:endParaRPr lang="ru-RU" altLang="ru-RU" smtClean="0">
              <a:solidFill>
                <a:schemeClr val="tx1"/>
              </a:solidFill>
            </a:endParaRPr>
          </a:p>
        </p:txBody>
      </p:sp>
      <p:sp>
        <p:nvSpPr>
          <p:cNvPr id="4" name="4-конечная звезда 3"/>
          <p:cNvSpPr/>
          <p:nvPr/>
        </p:nvSpPr>
        <p:spPr>
          <a:xfrm>
            <a:off x="71438" y="1196975"/>
            <a:ext cx="612775" cy="576263"/>
          </a:xfrm>
          <a:prstGeom prst="star4">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ru-RU"/>
          </a:p>
        </p:txBody>
      </p:sp>
    </p:spTree>
  </p:cSld>
  <p:clrMapOvr>
    <a:overrideClrMapping bg1="lt1" tx1="dk1" bg2="lt2" tx2="dk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Заголовок 1"/>
          <p:cNvSpPr>
            <a:spLocks noGrp="1"/>
          </p:cNvSpPr>
          <p:nvPr>
            <p:ph type="title"/>
          </p:nvPr>
        </p:nvSpPr>
        <p:spPr>
          <a:xfrm>
            <a:off x="201613" y="115888"/>
            <a:ext cx="8691562" cy="1081087"/>
          </a:xfrm>
        </p:spPr>
        <p:txBody>
          <a:bodyPr/>
          <a:lstStyle/>
          <a:p>
            <a:pPr marL="320040" indent="-320040" eaLnBrk="1" fontAlgn="auto" hangingPunct="1">
              <a:spcAft>
                <a:spcPts val="0"/>
              </a:spcAft>
              <a:buClr>
                <a:schemeClr val="accent6">
                  <a:lumMod val="75000"/>
                </a:schemeClr>
              </a:buClr>
              <a:buFont typeface="Georgia" panose="02040502050405020303" pitchFamily="18" charset="0"/>
              <a:buNone/>
              <a:defRPr/>
            </a:pPr>
            <a:r>
              <a:rPr lang="ru-RU" altLang="ru-RU" sz="900" dirty="0" smtClean="0">
                <a:solidFill>
                  <a:schemeClr val="tx1"/>
                </a:solidFill>
                <a:latin typeface="Arial" pitchFamily="34" charset="0"/>
                <a:cs typeface="Arial" pitchFamily="34" charset="0"/>
              </a:rPr>
              <a:t>Министерство образования и науки Российской Федерации</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Образовательная </a:t>
            </a:r>
            <a:r>
              <a:rPr lang="ru-RU" altLang="ru-RU" sz="900" dirty="0" smtClean="0">
                <a:solidFill>
                  <a:schemeClr val="tx1"/>
                </a:solidFill>
                <a:latin typeface="Arial" pitchFamily="34" charset="0"/>
                <a:cs typeface="Arial" pitchFamily="34" charset="0"/>
              </a:rPr>
              <a:t>политика. </a:t>
            </a:r>
            <a:r>
              <a:rPr lang="ru-RU" altLang="ru-RU" sz="900" dirty="0" smtClean="0">
                <a:solidFill>
                  <a:schemeClr val="tx1"/>
                </a:solidFill>
                <a:latin typeface="Arial" pitchFamily="34" charset="0"/>
                <a:cs typeface="Arial" pitchFamily="34" charset="0"/>
              </a:rPr>
              <a:t>Нормативно-правовое</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обеспечение образовательного процесса детей с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ОВЗ и инвалидностью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Вопрос 1. Нормативная правовая база, регулирующая деятельность образовательной организации, реализующей инклюзивную практику в России</a:t>
            </a:r>
            <a:r>
              <a:rPr lang="ru-RU" altLang="ru-RU" sz="1200" dirty="0" smtClean="0">
                <a:solidFill>
                  <a:schemeClr val="tx1"/>
                </a:solidFill>
                <a:latin typeface="Times New Roman" pitchFamily="18" charset="0"/>
                <a:cs typeface="Times New Roman" pitchFamily="18" charset="0"/>
              </a:rPr>
              <a:t/>
            </a:r>
            <a:br>
              <a:rPr lang="ru-RU" altLang="ru-RU" sz="1200" dirty="0" smtClean="0">
                <a:solidFill>
                  <a:schemeClr val="tx1"/>
                </a:solidFill>
                <a:latin typeface="Times New Roman" pitchFamily="18" charset="0"/>
                <a:cs typeface="Times New Roman" pitchFamily="18" charset="0"/>
              </a:rPr>
            </a:br>
            <a:endParaRPr lang="ru-RU" altLang="ru-RU" sz="1200" dirty="0" smtClean="0">
              <a:solidFill>
                <a:schemeClr val="tx1"/>
              </a:solidFill>
              <a:latin typeface="Times New Roman" pitchFamily="18" charset="0"/>
              <a:cs typeface="Times New Roman" pitchFamily="18" charset="0"/>
            </a:endParaRPr>
          </a:p>
        </p:txBody>
      </p:sp>
      <p:sp>
        <p:nvSpPr>
          <p:cNvPr id="3" name="Объект 2"/>
          <p:cNvSpPr>
            <a:spLocks noGrp="1"/>
          </p:cNvSpPr>
          <p:nvPr>
            <p:ph sz="quarter" idx="13"/>
          </p:nvPr>
        </p:nvSpPr>
        <p:spPr>
          <a:xfrm>
            <a:off x="468313" y="1357313"/>
            <a:ext cx="8318500" cy="4951412"/>
          </a:xfrm>
        </p:spPr>
        <p:txBody>
          <a:bodyPr rtlCol="0">
            <a:normAutofit fontScale="92500" lnSpcReduction="10000"/>
          </a:bodyPr>
          <a:lstStyle/>
          <a:p>
            <a:pPr marL="0" indent="0" algn="just" eaLnBrk="1" fontAlgn="auto" hangingPunct="1">
              <a:spcAft>
                <a:spcPts val="0"/>
              </a:spcAft>
              <a:buClrTx/>
              <a:buFont typeface="Wingdings 3" pitchFamily="18" charset="2"/>
              <a:buNone/>
              <a:defRPr/>
            </a:pPr>
            <a:r>
              <a:rPr lang="ru-RU" b="1" u="sng" dirty="0">
                <a:solidFill>
                  <a:schemeClr val="tx1"/>
                </a:solidFill>
              </a:rPr>
              <a:t>Основные акты Президента Российской Федерации, регламентирующие право лиц с ОВЗ и инвалидностью на получение образования (</a:t>
            </a:r>
            <a:r>
              <a:rPr lang="en-US" b="1" u="sng" dirty="0" smtClean="0">
                <a:solidFill>
                  <a:schemeClr val="tx1"/>
                </a:solidFill>
              </a:rPr>
              <a:t>II)</a:t>
            </a:r>
            <a:r>
              <a:rPr lang="ru-RU" b="1" u="sng" dirty="0">
                <a:solidFill>
                  <a:schemeClr val="tx1"/>
                </a:solidFill>
              </a:rPr>
              <a:t>.</a:t>
            </a:r>
            <a:endParaRPr lang="ru-RU" dirty="0">
              <a:solidFill>
                <a:schemeClr val="tx1"/>
              </a:solidFill>
            </a:endParaRPr>
          </a:p>
          <a:p>
            <a:pPr marL="0" indent="0" algn="just" eaLnBrk="1" fontAlgn="auto" hangingPunct="1">
              <a:buClr>
                <a:schemeClr val="accent6">
                  <a:lumMod val="75000"/>
                </a:schemeClr>
              </a:buClr>
              <a:buFont typeface="Wingdings 3" pitchFamily="18" charset="2"/>
              <a:buNone/>
              <a:defRPr/>
            </a:pPr>
            <a:r>
              <a:rPr lang="ru-RU" b="1" dirty="0">
                <a:solidFill>
                  <a:schemeClr val="tx1"/>
                </a:solidFill>
              </a:rPr>
              <a:t>Национальная образовательная инициатива «Наша новая школа» </a:t>
            </a:r>
            <a:r>
              <a:rPr lang="ru-RU" dirty="0">
                <a:solidFill>
                  <a:schemeClr val="tx1"/>
                </a:solidFill>
              </a:rPr>
              <a:t>была утверждена Указом Президента РФ №271 от 04 февраля 2010 г. Инициатива нацелена на создание в современной школе условий для раскрытия способностей каждого ученика, воспитание порядочного и патриотичного человека, личности, готовой к жизни в высокотехнологичном, конкурентном </a:t>
            </a:r>
            <a:r>
              <a:rPr lang="ru-RU" dirty="0" smtClean="0">
                <a:solidFill>
                  <a:schemeClr val="tx1"/>
                </a:solidFill>
              </a:rPr>
              <a:t>мире.</a:t>
            </a:r>
            <a:endParaRPr lang="ru-RU" dirty="0">
              <a:solidFill>
                <a:schemeClr val="tx1"/>
              </a:solidFill>
            </a:endParaRPr>
          </a:p>
          <a:p>
            <a:pPr marL="0" indent="0" algn="just" eaLnBrk="1" fontAlgn="auto" hangingPunct="1">
              <a:buClr>
                <a:schemeClr val="accent6">
                  <a:lumMod val="75000"/>
                </a:schemeClr>
              </a:buClr>
              <a:buFont typeface="Wingdings 3" pitchFamily="18" charset="2"/>
              <a:buNone/>
              <a:defRPr/>
            </a:pPr>
            <a:r>
              <a:rPr lang="ru-RU" dirty="0">
                <a:solidFill>
                  <a:schemeClr val="tx1"/>
                </a:solidFill>
              </a:rPr>
              <a:t>Национальная образовательная инициатива «Наша новая школа» указывает на важность обеспечения успешной социализации детей с ограниченными возможностями здоровья, </a:t>
            </a:r>
            <a:r>
              <a:rPr lang="ru-RU" dirty="0" smtClean="0">
                <a:solidFill>
                  <a:schemeClr val="tx1"/>
                </a:solidFill>
              </a:rPr>
              <a:t>детей с инвалидностью, </a:t>
            </a:r>
            <a:r>
              <a:rPr lang="ru-RU" dirty="0">
                <a:solidFill>
                  <a:schemeClr val="tx1"/>
                </a:solidFill>
              </a:rPr>
              <a:t>детей, оставшихся без попечения родителей, находящихся в трудной жизненной ситуации. В Инициативе также говорится о необходимости учета при организации образовательного процесса возрастных особенностей </a:t>
            </a:r>
            <a:r>
              <a:rPr lang="ru-RU" dirty="0" smtClean="0">
                <a:solidFill>
                  <a:schemeClr val="tx1"/>
                </a:solidFill>
              </a:rPr>
              <a:t>школьников</a:t>
            </a:r>
            <a:r>
              <a:rPr lang="en-US" dirty="0">
                <a:solidFill>
                  <a:schemeClr val="tx1"/>
                </a:solidFill>
              </a:rPr>
              <a:t>.</a:t>
            </a:r>
            <a:r>
              <a:rPr lang="ru-RU" dirty="0" smtClean="0">
                <a:solidFill>
                  <a:schemeClr val="tx1"/>
                </a:solidFill>
              </a:rPr>
              <a:t> </a:t>
            </a:r>
            <a:endParaRPr lang="ru-RU" dirty="0">
              <a:solidFill>
                <a:schemeClr val="tx1"/>
              </a:solidFill>
            </a:endParaRPr>
          </a:p>
        </p:txBody>
      </p:sp>
    </p:spTree>
  </p:cSld>
  <p:clrMapOvr>
    <a:overrideClrMapping bg1="lt1" tx1="dk1" bg2="lt2" tx2="dk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Заголовок 1"/>
          <p:cNvSpPr>
            <a:spLocks noGrp="1"/>
          </p:cNvSpPr>
          <p:nvPr>
            <p:ph type="title"/>
          </p:nvPr>
        </p:nvSpPr>
        <p:spPr>
          <a:xfrm>
            <a:off x="201613" y="115888"/>
            <a:ext cx="8691562" cy="1081087"/>
          </a:xfrm>
        </p:spPr>
        <p:txBody>
          <a:bodyPr/>
          <a:lstStyle/>
          <a:p>
            <a:pPr marL="320040" indent="-320040" eaLnBrk="1" fontAlgn="auto" hangingPunct="1">
              <a:spcAft>
                <a:spcPts val="0"/>
              </a:spcAft>
              <a:buClr>
                <a:schemeClr val="accent6">
                  <a:lumMod val="75000"/>
                </a:schemeClr>
              </a:buClr>
              <a:buFont typeface="Georgia" panose="02040502050405020303" pitchFamily="18" charset="0"/>
              <a:buNone/>
              <a:defRPr/>
            </a:pPr>
            <a:r>
              <a:rPr lang="ru-RU" altLang="ru-RU" sz="900" dirty="0" smtClean="0">
                <a:solidFill>
                  <a:schemeClr val="tx1"/>
                </a:solidFill>
                <a:latin typeface="Arial" pitchFamily="34" charset="0"/>
                <a:cs typeface="Arial" pitchFamily="34" charset="0"/>
              </a:rPr>
              <a:t>Министерство образования и науки Российской Федерации</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Образовательная политика. </a:t>
            </a:r>
            <a:r>
              <a:rPr lang="ru-RU" altLang="ru-RU" sz="900" dirty="0" smtClean="0">
                <a:solidFill>
                  <a:schemeClr val="tx1"/>
                </a:solidFill>
                <a:latin typeface="Arial" pitchFamily="34" charset="0"/>
                <a:cs typeface="Arial" pitchFamily="34" charset="0"/>
              </a:rPr>
              <a:t>Нормативно-правовое</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обеспечение образовательного процесса детей с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ОВЗ и инвалидностью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Вопрос 1. Нормативная правовая база, регулирующая деятельность образовательной организации, реализующей инклюзивную практику в России</a:t>
            </a:r>
            <a:r>
              <a:rPr lang="ru-RU" altLang="ru-RU" sz="1200" dirty="0" smtClean="0">
                <a:solidFill>
                  <a:schemeClr val="tx1"/>
                </a:solidFill>
                <a:latin typeface="Times New Roman" pitchFamily="18" charset="0"/>
                <a:cs typeface="Times New Roman" pitchFamily="18" charset="0"/>
              </a:rPr>
              <a:t/>
            </a:r>
            <a:br>
              <a:rPr lang="ru-RU" altLang="ru-RU" sz="1200" dirty="0" smtClean="0">
                <a:solidFill>
                  <a:schemeClr val="tx1"/>
                </a:solidFill>
                <a:latin typeface="Times New Roman" pitchFamily="18" charset="0"/>
                <a:cs typeface="Times New Roman" pitchFamily="18" charset="0"/>
              </a:rPr>
            </a:br>
            <a:endParaRPr lang="ru-RU" altLang="ru-RU" sz="1200" dirty="0" smtClean="0">
              <a:solidFill>
                <a:schemeClr val="tx1"/>
              </a:solidFill>
              <a:latin typeface="Times New Roman" pitchFamily="18" charset="0"/>
              <a:cs typeface="Times New Roman" pitchFamily="18" charset="0"/>
            </a:endParaRPr>
          </a:p>
        </p:txBody>
      </p:sp>
      <p:sp>
        <p:nvSpPr>
          <p:cNvPr id="3" name="Объект 2"/>
          <p:cNvSpPr>
            <a:spLocks noGrp="1"/>
          </p:cNvSpPr>
          <p:nvPr>
            <p:ph sz="quarter" idx="13"/>
          </p:nvPr>
        </p:nvSpPr>
        <p:spPr>
          <a:xfrm>
            <a:off x="468313" y="1357313"/>
            <a:ext cx="8318500" cy="4951412"/>
          </a:xfrm>
        </p:spPr>
        <p:txBody>
          <a:bodyPr rtlCol="0">
            <a:normAutofit fontScale="62500" lnSpcReduction="20000"/>
          </a:bodyPr>
          <a:lstStyle/>
          <a:p>
            <a:pPr marL="0" indent="0" algn="just" eaLnBrk="1" fontAlgn="auto" hangingPunct="1">
              <a:spcAft>
                <a:spcPts val="0"/>
              </a:spcAft>
              <a:buClrTx/>
              <a:buFont typeface="Wingdings 3" pitchFamily="18" charset="2"/>
              <a:buNone/>
              <a:defRPr/>
            </a:pPr>
            <a:endParaRPr lang="ru-RU" b="1" u="sng" dirty="0" smtClean="0">
              <a:solidFill>
                <a:schemeClr val="tx1"/>
              </a:solidFill>
            </a:endParaRPr>
          </a:p>
          <a:p>
            <a:pPr marL="0" indent="0" algn="just" eaLnBrk="1" fontAlgn="auto" hangingPunct="1">
              <a:spcAft>
                <a:spcPts val="0"/>
              </a:spcAft>
              <a:buClrTx/>
              <a:buFont typeface="Wingdings 3" pitchFamily="18" charset="2"/>
              <a:buNone/>
              <a:defRPr/>
            </a:pPr>
            <a:r>
              <a:rPr lang="ru-RU" b="1" u="sng" dirty="0" smtClean="0">
                <a:solidFill>
                  <a:schemeClr val="tx1"/>
                </a:solidFill>
              </a:rPr>
              <a:t>Основные </a:t>
            </a:r>
            <a:r>
              <a:rPr lang="ru-RU" b="1" u="sng" dirty="0">
                <a:solidFill>
                  <a:schemeClr val="tx1"/>
                </a:solidFill>
              </a:rPr>
              <a:t>акты Правительства Российской Федерации, регламентирующие право лиц с ОВЗ и инвалидностью на получение </a:t>
            </a:r>
            <a:r>
              <a:rPr lang="ru-RU" b="1" u="sng" dirty="0" smtClean="0">
                <a:solidFill>
                  <a:schemeClr val="tx1"/>
                </a:solidFill>
              </a:rPr>
              <a:t>образования</a:t>
            </a:r>
            <a:endParaRPr lang="en-US" b="1" u="sng" dirty="0" smtClean="0">
              <a:solidFill>
                <a:schemeClr val="tx1"/>
              </a:solidFill>
            </a:endParaRPr>
          </a:p>
          <a:p>
            <a:pPr marL="0" indent="0" algn="just" eaLnBrk="1" fontAlgn="auto" hangingPunct="1">
              <a:buClr>
                <a:schemeClr val="accent6">
                  <a:lumMod val="75000"/>
                </a:schemeClr>
              </a:buClr>
              <a:buFont typeface="Wingdings 3" pitchFamily="18" charset="2"/>
              <a:buNone/>
              <a:defRPr/>
            </a:pPr>
            <a:r>
              <a:rPr lang="ru-RU" b="1" dirty="0">
                <a:solidFill>
                  <a:schemeClr val="tx1"/>
                </a:solidFill>
              </a:rPr>
              <a:t>Постановление Правительства Российской Федерации №297 от 15 апреля 2014 г. «Об утверждении государственной программы Российской Федерации «Доступная среда» на 2011 - 2015 годы». </a:t>
            </a:r>
            <a:endParaRPr lang="ru-RU" dirty="0">
              <a:solidFill>
                <a:schemeClr val="tx1"/>
              </a:solidFill>
            </a:endParaRPr>
          </a:p>
          <a:p>
            <a:pPr marL="0" indent="0" algn="just" eaLnBrk="1" fontAlgn="auto" hangingPunct="1">
              <a:buClr>
                <a:schemeClr val="accent6">
                  <a:lumMod val="75000"/>
                </a:schemeClr>
              </a:buClr>
              <a:buFont typeface="Wingdings 3" pitchFamily="18" charset="2"/>
              <a:buNone/>
              <a:defRPr/>
            </a:pPr>
            <a:r>
              <a:rPr lang="ru-RU" dirty="0">
                <a:solidFill>
                  <a:schemeClr val="tx1"/>
                </a:solidFill>
              </a:rPr>
              <a:t>В целях формирования условий для беспрепятственного доступа детей с ОВЗ и инвалидов к объектам и услугам, а также их социальной интеграции, повышения качества жизни Правительство Российской Федерации утвердило государственную программу Российской Федерации «Доступная среда» на 2011 - 2015 годы. </a:t>
            </a:r>
          </a:p>
          <a:p>
            <a:pPr marL="0" indent="0" algn="just" eaLnBrk="1" fontAlgn="auto" hangingPunct="1">
              <a:buClr>
                <a:schemeClr val="accent6">
                  <a:lumMod val="75000"/>
                </a:schemeClr>
              </a:buClr>
              <a:buFont typeface="Wingdings 3" pitchFamily="18" charset="2"/>
              <a:buNone/>
              <a:defRPr/>
            </a:pPr>
            <a:r>
              <a:rPr lang="ru-RU" b="1" dirty="0">
                <a:solidFill>
                  <a:schemeClr val="tx1"/>
                </a:solidFill>
              </a:rPr>
              <a:t>Цели программы</a:t>
            </a:r>
            <a:r>
              <a:rPr lang="ru-RU" dirty="0">
                <a:solidFill>
                  <a:schemeClr val="tx1"/>
                </a:solidFill>
              </a:rPr>
              <a:t>: формирование к 2016 году условий беспрепятственного доступа к приоритетным объектам и услугам в приоритетных сферах жизнедеятельности инвалидов и других маломобильных групп населения; совершенствование механизма предоставления услуг в сфере реабилитации и государственной системы медико-социальной экспертизы.</a:t>
            </a:r>
          </a:p>
          <a:p>
            <a:pPr marL="0" indent="0" algn="just" eaLnBrk="1" fontAlgn="auto" hangingPunct="1">
              <a:buClr>
                <a:schemeClr val="accent6">
                  <a:lumMod val="75000"/>
                </a:schemeClr>
              </a:buClr>
              <a:buFont typeface="Wingdings 3" pitchFamily="18" charset="2"/>
              <a:buNone/>
              <a:defRPr/>
            </a:pPr>
            <a:r>
              <a:rPr lang="ru-RU" b="1" dirty="0">
                <a:solidFill>
                  <a:schemeClr val="tx1"/>
                </a:solidFill>
              </a:rPr>
              <a:t>Целевые индикаторы и показатели Программы</a:t>
            </a:r>
            <a:r>
              <a:rPr lang="ru-RU" dirty="0">
                <a:solidFill>
                  <a:schemeClr val="tx1"/>
                </a:solidFill>
              </a:rPr>
              <a:t>:</a:t>
            </a:r>
          </a:p>
          <a:p>
            <a:pPr marL="0" indent="0" algn="just" eaLnBrk="1" fontAlgn="auto" hangingPunct="1">
              <a:buClr>
                <a:schemeClr val="accent6">
                  <a:lumMod val="75000"/>
                </a:schemeClr>
              </a:buClr>
              <a:buFont typeface="Wingdings 3" pitchFamily="18" charset="2"/>
              <a:buNone/>
              <a:defRPr/>
            </a:pPr>
            <a:r>
              <a:rPr lang="ru-RU" dirty="0">
                <a:solidFill>
                  <a:schemeClr val="tx1"/>
                </a:solidFill>
              </a:rPr>
              <a:t>доля общеобразовательных учреждений, в которых создана универсальная безбарьерная среда, позволяющая обеспечить совместное обучение инвалидов и лиц, не имеющих нарушений развития, в общем количестве общеобразовательных учреждений.</a:t>
            </a:r>
          </a:p>
          <a:p>
            <a:pPr marL="0" indent="0" algn="just" eaLnBrk="1" fontAlgn="auto" hangingPunct="1">
              <a:buClr>
                <a:schemeClr val="accent6">
                  <a:lumMod val="75000"/>
                </a:schemeClr>
              </a:buClr>
              <a:buFont typeface="Wingdings 3" pitchFamily="18" charset="2"/>
              <a:buNone/>
              <a:defRPr/>
            </a:pPr>
            <a:r>
              <a:rPr lang="ru-RU" dirty="0">
                <a:solidFill>
                  <a:schemeClr val="tx1"/>
                </a:solidFill>
              </a:rPr>
              <a:t>Одним из приоритетных направлений государственной политики должно стать создание условий для предоставления детям-инвалидам с учетом особенностей их психофизического развития равного доступа к качественному образованию в общеобразовательных и других образовательных учреждениях, реализующих образовательные программы общего образования (далее -  обычные образовательные учреждения), и с учетом заключений психолого-медико-педагогических </a:t>
            </a:r>
            <a:r>
              <a:rPr lang="ru-RU" dirty="0" smtClean="0">
                <a:solidFill>
                  <a:schemeClr val="tx1"/>
                </a:solidFill>
              </a:rPr>
              <a:t>комиссий</a:t>
            </a:r>
            <a:r>
              <a:rPr lang="en-US" dirty="0">
                <a:solidFill>
                  <a:schemeClr val="tx1"/>
                </a:solidFill>
              </a:rPr>
              <a:t>.</a:t>
            </a:r>
            <a:endParaRPr lang="ru-RU" dirty="0">
              <a:solidFill>
                <a:schemeClr val="tx1"/>
              </a:solidFill>
            </a:endParaRPr>
          </a:p>
          <a:p>
            <a:pPr marL="0" indent="0" algn="just" eaLnBrk="1" fontAlgn="auto" hangingPunct="1">
              <a:spcAft>
                <a:spcPts val="0"/>
              </a:spcAft>
              <a:buClrTx/>
              <a:buFont typeface="Wingdings 3" pitchFamily="18" charset="2"/>
              <a:buNone/>
              <a:defRPr/>
            </a:pPr>
            <a:endParaRPr lang="ru-RU" dirty="0">
              <a:solidFill>
                <a:schemeClr val="tx1"/>
              </a:solidFill>
            </a:endParaRP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Заголовок 1"/>
          <p:cNvSpPr>
            <a:spLocks noGrp="1"/>
          </p:cNvSpPr>
          <p:nvPr>
            <p:ph type="title"/>
          </p:nvPr>
        </p:nvSpPr>
        <p:spPr>
          <a:xfrm>
            <a:off x="323850" y="188913"/>
            <a:ext cx="8569325" cy="1239823"/>
          </a:xfrm>
        </p:spPr>
        <p:txBody>
          <a:bodyPr/>
          <a:lstStyle/>
          <a:p>
            <a:pPr marL="320040" indent="-320040" eaLnBrk="1" fontAlgn="auto" hangingPunct="1">
              <a:spcAft>
                <a:spcPts val="0"/>
              </a:spcAft>
              <a:buClr>
                <a:schemeClr val="accent6">
                  <a:lumMod val="75000"/>
                </a:schemeClr>
              </a:buClr>
              <a:buFont typeface="Georgia" panose="02040502050405020303" pitchFamily="18" charset="0"/>
              <a:buNone/>
              <a:defRPr/>
            </a:pPr>
            <a:r>
              <a:rPr lang="ru-RU" altLang="ru-RU" sz="900" dirty="0" smtClean="0">
                <a:solidFill>
                  <a:schemeClr val="tx1"/>
                </a:solidFill>
                <a:latin typeface="Arial" pitchFamily="34" charset="0"/>
                <a:cs typeface="Arial" pitchFamily="34" charset="0"/>
              </a:rPr>
              <a:t>Министерство образования и науки Российской Федерации</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Образовательная </a:t>
            </a:r>
            <a:r>
              <a:rPr lang="ru-RU" altLang="ru-RU" sz="900" dirty="0" smtClean="0">
                <a:solidFill>
                  <a:schemeClr val="tx1"/>
                </a:solidFill>
                <a:latin typeface="Arial" pitchFamily="34" charset="0"/>
                <a:cs typeface="Arial" pitchFamily="34" charset="0"/>
              </a:rPr>
              <a:t>политика. </a:t>
            </a:r>
            <a:r>
              <a:rPr lang="ru-RU" altLang="ru-RU" sz="900" dirty="0" smtClean="0">
                <a:solidFill>
                  <a:schemeClr val="tx1"/>
                </a:solidFill>
                <a:latin typeface="Arial" pitchFamily="34" charset="0"/>
                <a:cs typeface="Arial" pitchFamily="34" charset="0"/>
              </a:rPr>
              <a:t>Нормативно-правовое</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обеспечение образовательного процесса детей с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ОВЗ и инвалидностью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sz="900" dirty="0" smtClean="0">
                <a:solidFill>
                  <a:schemeClr val="tx1"/>
                </a:solidFill>
                <a:latin typeface="Arial" pitchFamily="34" charset="0"/>
                <a:cs typeface="Arial" pitchFamily="34" charset="0"/>
              </a:rPr>
              <a:t>Вопрос 1. Нормативная правовая база, регулирующая деятельность образовательной организации, реализующей инклюзивную практику в России</a:t>
            </a:r>
            <a:r>
              <a:rPr lang="ru-RU" sz="1400" dirty="0" smtClean="0">
                <a:solidFill>
                  <a:schemeClr val="tx1"/>
                </a:solidFill>
                <a:latin typeface="Arial" pitchFamily="34" charset="0"/>
                <a:cs typeface="Arial" pitchFamily="34" charset="0"/>
              </a:rPr>
              <a:t/>
            </a:r>
            <a:br>
              <a:rPr lang="ru-RU" sz="1400" dirty="0" smtClean="0">
                <a:solidFill>
                  <a:schemeClr val="tx1"/>
                </a:solidFill>
                <a:latin typeface="Arial" pitchFamily="34" charset="0"/>
                <a:cs typeface="Arial" pitchFamily="34" charset="0"/>
              </a:rPr>
            </a:br>
            <a:endParaRPr lang="ru-RU" altLang="ru-RU" sz="1400" dirty="0" smtClean="0">
              <a:solidFill>
                <a:schemeClr val="tx1"/>
              </a:solidFill>
              <a:latin typeface="Arial" pitchFamily="34" charset="0"/>
              <a:cs typeface="Arial" pitchFamily="34" charset="0"/>
            </a:endParaRPr>
          </a:p>
        </p:txBody>
      </p:sp>
      <p:sp>
        <p:nvSpPr>
          <p:cNvPr id="3" name="Объект 2"/>
          <p:cNvSpPr>
            <a:spLocks noGrp="1"/>
          </p:cNvSpPr>
          <p:nvPr>
            <p:ph sz="quarter" idx="13"/>
          </p:nvPr>
        </p:nvSpPr>
        <p:spPr>
          <a:xfrm>
            <a:off x="250825" y="1714500"/>
            <a:ext cx="8607425" cy="4738688"/>
          </a:xfrm>
        </p:spPr>
        <p:txBody>
          <a:bodyPr rtlCol="0">
            <a:normAutofit fontScale="55000" lnSpcReduction="20000"/>
          </a:bodyPr>
          <a:lstStyle/>
          <a:p>
            <a:pPr marL="0" indent="0" eaLnBrk="1" fontAlgn="auto" hangingPunct="1">
              <a:lnSpc>
                <a:spcPct val="150000"/>
              </a:lnSpc>
              <a:spcBef>
                <a:spcPts val="0"/>
              </a:spcBef>
              <a:spcAft>
                <a:spcPts val="0"/>
              </a:spcAft>
              <a:buClr>
                <a:schemeClr val="accent6">
                  <a:lumMod val="75000"/>
                </a:schemeClr>
              </a:buClr>
              <a:buFont typeface="Wingdings 3" charset="2"/>
              <a:buNone/>
              <a:defRPr/>
            </a:pPr>
            <a:r>
              <a:rPr lang="ru-RU" sz="3200" b="1" dirty="0">
                <a:solidFill>
                  <a:schemeClr val="accent6">
                    <a:lumMod val="75000"/>
                  </a:schemeClr>
                </a:solidFill>
                <a:cs typeface="Arial" pitchFamily="34" charset="0"/>
              </a:rPr>
              <a:t>Вопрос 1. Нормативная правовая база, регулирующая деятельность образовательной организации, реализующей инклюзивную практику в </a:t>
            </a:r>
            <a:r>
              <a:rPr lang="ru-RU" sz="3200" b="1" dirty="0" smtClean="0">
                <a:solidFill>
                  <a:schemeClr val="accent6">
                    <a:lumMod val="75000"/>
                  </a:schemeClr>
                </a:solidFill>
                <a:cs typeface="Arial" pitchFamily="34" charset="0"/>
              </a:rPr>
              <a:t>России</a:t>
            </a:r>
            <a:endParaRPr lang="ru-RU" sz="5400" b="1" dirty="0" smtClean="0">
              <a:solidFill>
                <a:schemeClr val="accent6">
                  <a:lumMod val="75000"/>
                </a:schemeClr>
              </a:solidFill>
              <a:cs typeface="Arial" pitchFamily="34" charset="0"/>
            </a:endParaRPr>
          </a:p>
          <a:p>
            <a:pPr marL="0" indent="0" eaLnBrk="1" fontAlgn="auto" hangingPunct="1">
              <a:lnSpc>
                <a:spcPct val="150000"/>
              </a:lnSpc>
              <a:spcBef>
                <a:spcPts val="0"/>
              </a:spcBef>
              <a:spcAft>
                <a:spcPts val="0"/>
              </a:spcAft>
              <a:buClr>
                <a:schemeClr val="accent6">
                  <a:lumMod val="75000"/>
                </a:schemeClr>
              </a:buClr>
              <a:buFont typeface="Wingdings 3" charset="2"/>
              <a:buNone/>
              <a:defRPr/>
            </a:pPr>
            <a:endParaRPr lang="ru-RU" sz="2900" dirty="0" smtClean="0">
              <a:solidFill>
                <a:schemeClr val="tx1"/>
              </a:solidFill>
              <a:cs typeface="Times New Roman" panose="02020603050405020304" pitchFamily="18" charset="0"/>
            </a:endParaRPr>
          </a:p>
          <a:p>
            <a:pPr marL="0" indent="0" algn="just" eaLnBrk="1" fontAlgn="auto" hangingPunct="1">
              <a:lnSpc>
                <a:spcPct val="150000"/>
              </a:lnSpc>
              <a:spcBef>
                <a:spcPts val="0"/>
              </a:spcBef>
              <a:spcAft>
                <a:spcPts val="0"/>
              </a:spcAft>
              <a:buClr>
                <a:schemeClr val="accent6">
                  <a:lumMod val="75000"/>
                </a:schemeClr>
              </a:buClr>
              <a:buFont typeface="Wingdings 3" pitchFamily="18" charset="2"/>
              <a:buNone/>
              <a:defRPr/>
            </a:pPr>
            <a:r>
              <a:rPr lang="ru-RU" dirty="0" smtClean="0">
                <a:solidFill>
                  <a:schemeClr val="tx1"/>
                </a:solidFill>
              </a:rPr>
              <a:t>Создание </a:t>
            </a:r>
            <a:r>
              <a:rPr lang="ru-RU" dirty="0">
                <a:solidFill>
                  <a:schemeClr val="tx1"/>
                </a:solidFill>
              </a:rPr>
              <a:t>инклюзивной среды – одна из актуальных задач государственной политики современной России в области образования. Обеспечение равного доступа к образованию всем обучающимся и организация учебного процесса с учетом их способностей, потребностей, особенностей психофизического развития является одним из значимых приоритетов инклюзии. Образовательные организации, в которых обучаются дети с ОВЗ и инвалидностью, стремятся создать условия для реализации потенциала каждого ребенка. Квалифицированная поддержка процессов обучения и воспитания детей с особыми образовательными потребностями опирается на нормативную правовую базу. Рассмотрим нормативные документы, которые учитываются в деятельности образовательного учреждения, реализующего инклюзивную практику в России.</a:t>
            </a:r>
          </a:p>
          <a:p>
            <a:pPr marL="0" indent="0" eaLnBrk="1" fontAlgn="auto" hangingPunct="1">
              <a:lnSpc>
                <a:spcPct val="150000"/>
              </a:lnSpc>
              <a:spcBef>
                <a:spcPts val="0"/>
              </a:spcBef>
              <a:spcAft>
                <a:spcPts val="0"/>
              </a:spcAft>
              <a:buClr>
                <a:schemeClr val="accent6">
                  <a:lumMod val="75000"/>
                </a:schemeClr>
              </a:buClr>
              <a:buFont typeface="Wingdings 3" charset="2"/>
              <a:buNone/>
              <a:defRPr/>
            </a:pPr>
            <a:endParaRPr lang="ru-RU" sz="1600" dirty="0" smtClean="0">
              <a:solidFill>
                <a:schemeClr val="tx1"/>
              </a:solidFill>
              <a:cs typeface="Times New Roman" panose="02020603050405020304" pitchFamily="18" charset="0"/>
            </a:endParaRPr>
          </a:p>
          <a:p>
            <a:pPr marL="0" indent="0" eaLnBrk="1" fontAlgn="auto" hangingPunct="1">
              <a:lnSpc>
                <a:spcPct val="150000"/>
              </a:lnSpc>
              <a:spcBef>
                <a:spcPts val="0"/>
              </a:spcBef>
              <a:spcAft>
                <a:spcPts val="0"/>
              </a:spcAft>
              <a:buClr>
                <a:schemeClr val="accent6">
                  <a:lumMod val="75000"/>
                </a:schemeClr>
              </a:buClr>
              <a:buFont typeface="Wingdings 3" charset="2"/>
              <a:buNone/>
              <a:defRPr/>
            </a:pPr>
            <a:endParaRPr lang="ru-RU" sz="1600" dirty="0" smtClean="0">
              <a:solidFill>
                <a:schemeClr val="tx1"/>
              </a:solidFill>
              <a:cs typeface="Times New Roman" panose="02020603050405020304" pitchFamily="18" charset="0"/>
            </a:endParaRPr>
          </a:p>
          <a:p>
            <a:pPr marL="0" indent="0" eaLnBrk="1" fontAlgn="auto" hangingPunct="1">
              <a:lnSpc>
                <a:spcPct val="150000"/>
              </a:lnSpc>
              <a:spcBef>
                <a:spcPts val="0"/>
              </a:spcBef>
              <a:spcAft>
                <a:spcPts val="0"/>
              </a:spcAft>
              <a:buClr>
                <a:schemeClr val="accent6">
                  <a:lumMod val="75000"/>
                </a:schemeClr>
              </a:buClr>
              <a:buFont typeface="Wingdings 3" charset="2"/>
              <a:buNone/>
              <a:defRPr/>
            </a:pPr>
            <a:endParaRPr lang="ru-RU" sz="1600" dirty="0" smtClean="0">
              <a:solidFill>
                <a:schemeClr val="tx1"/>
              </a:solidFill>
              <a:latin typeface="Times New Roman" panose="02020603050405020304" pitchFamily="18" charset="0"/>
              <a:cs typeface="Times New Roman" panose="02020603050405020304" pitchFamily="18" charset="0"/>
            </a:endParaRPr>
          </a:p>
          <a:p>
            <a:pPr marL="0" indent="0" eaLnBrk="1" fontAlgn="auto" hangingPunct="1">
              <a:lnSpc>
                <a:spcPct val="150000"/>
              </a:lnSpc>
              <a:spcBef>
                <a:spcPts val="0"/>
              </a:spcBef>
              <a:spcAft>
                <a:spcPts val="0"/>
              </a:spcAft>
              <a:buClr>
                <a:schemeClr val="accent6">
                  <a:lumMod val="75000"/>
                </a:schemeClr>
              </a:buClr>
              <a:buFont typeface="Wingdings 3" charset="2"/>
              <a:buNone/>
              <a:defRPr/>
            </a:pPr>
            <a:endParaRPr lang="ru-RU" sz="1600" dirty="0" smtClean="0">
              <a:solidFill>
                <a:schemeClr val="tx1"/>
              </a:solidFill>
              <a:latin typeface="Times New Roman" panose="02020603050405020304" pitchFamily="18" charset="0"/>
              <a:cs typeface="Times New Roman" panose="02020603050405020304" pitchFamily="18" charset="0"/>
            </a:endParaRPr>
          </a:p>
          <a:p>
            <a:pPr marL="0" indent="0" eaLnBrk="1" fontAlgn="auto" hangingPunct="1">
              <a:lnSpc>
                <a:spcPct val="150000"/>
              </a:lnSpc>
              <a:spcBef>
                <a:spcPts val="0"/>
              </a:spcBef>
              <a:spcAft>
                <a:spcPts val="0"/>
              </a:spcAft>
              <a:buClr>
                <a:schemeClr val="accent6">
                  <a:lumMod val="75000"/>
                </a:schemeClr>
              </a:buClr>
              <a:buFont typeface="Wingdings 3" charset="2"/>
              <a:buNone/>
              <a:defRPr/>
            </a:pPr>
            <a:r>
              <a:rPr lang="ru-RU" sz="1600" b="1" dirty="0" smtClean="0">
                <a:solidFill>
                  <a:schemeClr val="tx1">
                    <a:lumMod val="75000"/>
                    <a:lumOff val="25000"/>
                  </a:schemeClr>
                </a:solidFill>
                <a:latin typeface="Times New Roman" panose="02020603050405020304" pitchFamily="18" charset="0"/>
                <a:cs typeface="Times New Roman" panose="02020603050405020304" pitchFamily="18" charset="0"/>
              </a:rPr>
              <a:t> </a:t>
            </a:r>
            <a:endParaRPr lang="ru-RU" sz="1600" dirty="0">
              <a:solidFill>
                <a:schemeClr val="tx1">
                  <a:lumMod val="75000"/>
                  <a:lumOff val="25000"/>
                </a:schemeClr>
              </a:solidFill>
              <a:latin typeface="Times New Roman" panose="02020603050405020304" pitchFamily="18" charset="0"/>
              <a:cs typeface="Times New Roman" panose="02020603050405020304" pitchFamily="18" charset="0"/>
            </a:endParaRPr>
          </a:p>
          <a:p>
            <a:pPr indent="-182880" eaLnBrk="1" fontAlgn="auto" hangingPunct="1">
              <a:lnSpc>
                <a:spcPct val="150000"/>
              </a:lnSpc>
              <a:spcBef>
                <a:spcPts val="0"/>
              </a:spcBef>
              <a:spcAft>
                <a:spcPts val="0"/>
              </a:spcAft>
              <a:buClr>
                <a:schemeClr val="accent6">
                  <a:lumMod val="75000"/>
                </a:schemeClr>
              </a:buClr>
              <a:buFont typeface="Wingdings 3" charset="2"/>
              <a:buChar char=""/>
              <a:defRPr/>
            </a:pPr>
            <a:endParaRPr lang="ru-RU" sz="16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Заголовок 1"/>
          <p:cNvSpPr>
            <a:spLocks noGrp="1"/>
          </p:cNvSpPr>
          <p:nvPr>
            <p:ph type="title"/>
          </p:nvPr>
        </p:nvSpPr>
        <p:spPr>
          <a:xfrm>
            <a:off x="201613" y="115888"/>
            <a:ext cx="8691562" cy="1081087"/>
          </a:xfrm>
        </p:spPr>
        <p:txBody>
          <a:bodyPr/>
          <a:lstStyle/>
          <a:p>
            <a:pPr marL="320040" indent="-320040" eaLnBrk="1" fontAlgn="auto" hangingPunct="1">
              <a:spcAft>
                <a:spcPts val="0"/>
              </a:spcAft>
              <a:buClr>
                <a:schemeClr val="accent6">
                  <a:lumMod val="75000"/>
                </a:schemeClr>
              </a:buClr>
              <a:buFont typeface="Georgia" panose="02040502050405020303" pitchFamily="18" charset="0"/>
              <a:buNone/>
              <a:defRPr/>
            </a:pPr>
            <a:r>
              <a:rPr lang="ru-RU" altLang="ru-RU" sz="900" dirty="0" smtClean="0">
                <a:solidFill>
                  <a:schemeClr val="tx1"/>
                </a:solidFill>
                <a:latin typeface="Arial" pitchFamily="34" charset="0"/>
                <a:cs typeface="Arial" pitchFamily="34" charset="0"/>
              </a:rPr>
              <a:t>Министерство образования и науки Российской Федерации</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Образовательная </a:t>
            </a:r>
            <a:r>
              <a:rPr lang="ru-RU" altLang="ru-RU" sz="900" dirty="0" smtClean="0">
                <a:solidFill>
                  <a:schemeClr val="tx1"/>
                </a:solidFill>
                <a:latin typeface="Arial" pitchFamily="34" charset="0"/>
                <a:cs typeface="Arial" pitchFamily="34" charset="0"/>
              </a:rPr>
              <a:t>политика. </a:t>
            </a:r>
            <a:r>
              <a:rPr lang="ru-RU" altLang="ru-RU" sz="900" dirty="0" smtClean="0">
                <a:solidFill>
                  <a:schemeClr val="tx1"/>
                </a:solidFill>
                <a:latin typeface="Arial" pitchFamily="34" charset="0"/>
                <a:cs typeface="Arial" pitchFamily="34" charset="0"/>
              </a:rPr>
              <a:t>Нормативно-правовое</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обеспечение образовательного процесса детей с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ОВЗ и инвалидностью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Вопрос 1. Нормативная правовая база, регулирующая деятельность образовательной организации, реализующей инклюзивную практику в России</a:t>
            </a:r>
            <a:r>
              <a:rPr lang="ru-RU" altLang="ru-RU" sz="1200" dirty="0" smtClean="0">
                <a:solidFill>
                  <a:schemeClr val="tx1"/>
                </a:solidFill>
                <a:latin typeface="Times New Roman" pitchFamily="18" charset="0"/>
                <a:cs typeface="Times New Roman" pitchFamily="18" charset="0"/>
              </a:rPr>
              <a:t/>
            </a:r>
            <a:br>
              <a:rPr lang="ru-RU" altLang="ru-RU" sz="1200" dirty="0" smtClean="0">
                <a:solidFill>
                  <a:schemeClr val="tx1"/>
                </a:solidFill>
                <a:latin typeface="Times New Roman" pitchFamily="18" charset="0"/>
                <a:cs typeface="Times New Roman" pitchFamily="18" charset="0"/>
              </a:rPr>
            </a:br>
            <a:endParaRPr lang="ru-RU" altLang="ru-RU" sz="1200" dirty="0" smtClean="0">
              <a:solidFill>
                <a:schemeClr val="tx1"/>
              </a:solidFill>
              <a:latin typeface="Times New Roman" pitchFamily="18" charset="0"/>
              <a:cs typeface="Times New Roman" pitchFamily="18" charset="0"/>
            </a:endParaRPr>
          </a:p>
        </p:txBody>
      </p:sp>
      <p:sp>
        <p:nvSpPr>
          <p:cNvPr id="34819" name="Прямоугольник 4"/>
          <p:cNvSpPr>
            <a:spLocks noChangeArrowheads="1"/>
          </p:cNvSpPr>
          <p:nvPr/>
        </p:nvSpPr>
        <p:spPr bwMode="auto">
          <a:xfrm>
            <a:off x="684213" y="1500188"/>
            <a:ext cx="8135937" cy="418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ru-RU" altLang="ru-RU" sz="1400" b="1" u="sng">
                <a:latin typeface="Trebuchet MS" panose="020B0603020202020204" pitchFamily="34" charset="0"/>
                <a:cs typeface="Times New Roman" panose="02020603050405020304" pitchFamily="18" charset="0"/>
              </a:rPr>
              <a:t>Основные акты федеральных органов исполнительной власти,</a:t>
            </a:r>
            <a:r>
              <a:rPr lang="ru-RU" altLang="ru-RU" sz="1400">
                <a:latin typeface="Trebuchet MS" panose="020B0603020202020204" pitchFamily="34" charset="0"/>
                <a:cs typeface="Times New Roman" panose="02020603050405020304" pitchFamily="18" charset="0"/>
              </a:rPr>
              <a:t> </a:t>
            </a:r>
            <a:r>
              <a:rPr lang="ru-RU" altLang="ru-RU" sz="1400" b="1" u="sng">
                <a:latin typeface="Trebuchet MS" panose="020B0603020202020204" pitchFamily="34" charset="0"/>
                <a:cs typeface="Times New Roman" panose="02020603050405020304" pitchFamily="18" charset="0"/>
              </a:rPr>
              <a:t>регламентирующие право лиц с ОВЗ и инвалидностью на получение образования</a:t>
            </a:r>
            <a:r>
              <a:rPr lang="en-US" altLang="ru-RU" sz="1400" b="1" u="sng">
                <a:latin typeface="Trebuchet MS" panose="020B0603020202020204" pitchFamily="34" charset="0"/>
                <a:cs typeface="Times New Roman" panose="02020603050405020304" pitchFamily="18" charset="0"/>
              </a:rPr>
              <a:t> (I)</a:t>
            </a:r>
            <a:r>
              <a:rPr lang="ru-RU" altLang="ru-RU" sz="1400" b="1" u="sng">
                <a:latin typeface="Trebuchet MS" panose="020B0603020202020204" pitchFamily="34" charset="0"/>
                <a:cs typeface="Times New Roman" panose="02020603050405020304" pitchFamily="18" charset="0"/>
              </a:rPr>
              <a:t>.</a:t>
            </a:r>
            <a:endParaRPr lang="en-US" altLang="ru-RU" sz="1400">
              <a:latin typeface="Trebuchet MS" panose="020B0603020202020204" pitchFamily="34" charset="0"/>
            </a:endParaRPr>
          </a:p>
          <a:p>
            <a:pPr algn="just"/>
            <a:endParaRPr lang="en-US" altLang="ru-RU" sz="1400" b="1">
              <a:solidFill>
                <a:srgbClr val="000000"/>
              </a:solidFill>
              <a:latin typeface="Trebuchet MS" panose="020B0603020202020204" pitchFamily="34" charset="0"/>
              <a:cs typeface="Times New Roman" panose="02020603050405020304" pitchFamily="18" charset="0"/>
            </a:endParaRPr>
          </a:p>
          <a:p>
            <a:r>
              <a:rPr lang="ru-RU" altLang="ru-RU" sz="1400" b="1">
                <a:solidFill>
                  <a:srgbClr val="000000"/>
                </a:solidFill>
                <a:latin typeface="Trebuchet MS" panose="020B0603020202020204" pitchFamily="34" charset="0"/>
                <a:cs typeface="Times New Roman" panose="02020603050405020304" pitchFamily="18" charset="0"/>
              </a:rPr>
              <a:t>Приказ Министерства образования и науки РФ «Об утверждении Порядка организации и осуществления образовательной деятельности по основным общеобразовательным программам - образовательным программам начального общего, основного общего и среднего общего образования» от 30 августа 2013 г. № 1015.</a:t>
            </a:r>
            <a:r>
              <a:rPr lang="ru-RU" altLang="ru-RU" sz="1400">
                <a:solidFill>
                  <a:srgbClr val="000000"/>
                </a:solidFill>
                <a:latin typeface="Trebuchet MS" panose="020B0603020202020204" pitchFamily="34" charset="0"/>
                <a:cs typeface="Times New Roman" panose="02020603050405020304" pitchFamily="18" charset="0"/>
              </a:rPr>
              <a:t> В Приказе отражен порядок организации и осуществления образовательной деятельности в отношении лиц (в том числе детей) с ОВЗ и инвалидностью</a:t>
            </a:r>
            <a:r>
              <a:rPr lang="en-US" altLang="ru-RU" sz="1400">
                <a:solidFill>
                  <a:srgbClr val="000000"/>
                </a:solidFill>
                <a:latin typeface="Trebuchet MS" panose="020B0603020202020204" pitchFamily="34" charset="0"/>
                <a:cs typeface="Times New Roman" panose="02020603050405020304" pitchFamily="18" charset="0"/>
              </a:rPr>
              <a:t>.</a:t>
            </a:r>
          </a:p>
          <a:p>
            <a:r>
              <a:rPr lang="ru-RU" altLang="ru-RU" sz="1400">
                <a:latin typeface="Trebuchet MS" panose="020B0603020202020204" pitchFamily="34" charset="0"/>
              </a:rPr>
              <a:t>II. Организация и осуществление образовательной деятельности.</a:t>
            </a:r>
          </a:p>
          <a:p>
            <a:r>
              <a:rPr lang="ru-RU" altLang="ru-RU" sz="1400">
                <a:latin typeface="Trebuchet MS" panose="020B0603020202020204" pitchFamily="34" charset="0"/>
              </a:rPr>
              <a:t>5.  Обучение по индивидуальному учебному плану, в том числе ускоренное обучение, в пределах осваиваемых общеобразовательных программ осуществляется в порядке, установленном локальными нормативными актами образовательной организации.</a:t>
            </a:r>
          </a:p>
          <a:p>
            <a:r>
              <a:rPr lang="ru-RU" altLang="ru-RU" sz="1400">
                <a:latin typeface="Trebuchet MS" panose="020B0603020202020204" pitchFamily="34" charset="0"/>
              </a:rPr>
              <a:t>При прохождении обучения в соответствии с индивидуальным учебным планом его продолжительность может быть изменена образовательной организацией с учетом особенностей и образовательных потребностей конкретного учащегося.</a:t>
            </a:r>
          </a:p>
          <a:p>
            <a:r>
              <a:rPr lang="ru-RU" altLang="ru-RU" sz="1400">
                <a:latin typeface="Trebuchet MS" panose="020B0603020202020204" pitchFamily="34" charset="0"/>
              </a:rPr>
              <a:t>12. Общеобразовательные программы реализуются образовательной организацией, как самостоятельно, так и посредством сетевых форм их реализации.</a:t>
            </a:r>
          </a:p>
          <a:p>
            <a:pPr algn="just"/>
            <a:endParaRPr lang="ru-RU" altLang="ru-RU" sz="1400">
              <a:latin typeface="Trebuchet MS" panose="020B0603020202020204" pitchFamily="34" charset="0"/>
            </a:endParaRPr>
          </a:p>
        </p:txBody>
      </p:sp>
    </p:spTree>
  </p:cSld>
  <p:clrMapOvr>
    <a:overrideClrMapping bg1="lt1" tx1="dk1" bg2="lt2" tx2="dk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Заголовок 1"/>
          <p:cNvSpPr>
            <a:spLocks noGrp="1"/>
          </p:cNvSpPr>
          <p:nvPr>
            <p:ph type="title"/>
          </p:nvPr>
        </p:nvSpPr>
        <p:spPr>
          <a:xfrm>
            <a:off x="201613" y="115888"/>
            <a:ext cx="8691562" cy="1081087"/>
          </a:xfrm>
        </p:spPr>
        <p:txBody>
          <a:bodyPr/>
          <a:lstStyle/>
          <a:p>
            <a:pPr marL="320040" indent="-320040" eaLnBrk="1" fontAlgn="auto" hangingPunct="1">
              <a:spcAft>
                <a:spcPts val="0"/>
              </a:spcAft>
              <a:buClr>
                <a:schemeClr val="accent6">
                  <a:lumMod val="75000"/>
                </a:schemeClr>
              </a:buClr>
              <a:buFont typeface="Georgia" panose="02040502050405020303" pitchFamily="18" charset="0"/>
              <a:buNone/>
              <a:defRPr/>
            </a:pPr>
            <a:r>
              <a:rPr lang="ru-RU" altLang="ru-RU" sz="900" dirty="0" smtClean="0">
                <a:solidFill>
                  <a:schemeClr val="tx1"/>
                </a:solidFill>
                <a:latin typeface="Arial" pitchFamily="34" charset="0"/>
                <a:cs typeface="Arial" pitchFamily="34" charset="0"/>
              </a:rPr>
              <a:t>Министерство образования и науки Российской Федерации</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Образовательная </a:t>
            </a:r>
            <a:r>
              <a:rPr lang="ru-RU" altLang="ru-RU" sz="900" dirty="0" smtClean="0">
                <a:solidFill>
                  <a:schemeClr val="tx1"/>
                </a:solidFill>
                <a:latin typeface="Arial" pitchFamily="34" charset="0"/>
                <a:cs typeface="Arial" pitchFamily="34" charset="0"/>
              </a:rPr>
              <a:t>политика. </a:t>
            </a:r>
            <a:r>
              <a:rPr lang="ru-RU" altLang="ru-RU" sz="900" dirty="0" smtClean="0">
                <a:solidFill>
                  <a:schemeClr val="tx1"/>
                </a:solidFill>
                <a:latin typeface="Arial" pitchFamily="34" charset="0"/>
                <a:cs typeface="Arial" pitchFamily="34" charset="0"/>
              </a:rPr>
              <a:t>Нормативно-правовое</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обеспечение образовательного процесса детей с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ОВЗ и инвалидностью</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Вопрос 1. Нормативная правовая база, регулирующая деятельность образовательной организации, реализующей инклюзивную практику в России</a:t>
            </a:r>
            <a:r>
              <a:rPr lang="ru-RU" altLang="ru-RU" sz="1200" dirty="0" smtClean="0">
                <a:solidFill>
                  <a:schemeClr val="tx1"/>
                </a:solidFill>
                <a:latin typeface="Times New Roman" pitchFamily="18" charset="0"/>
                <a:cs typeface="Times New Roman" pitchFamily="18" charset="0"/>
              </a:rPr>
              <a:t/>
            </a:r>
            <a:br>
              <a:rPr lang="ru-RU" altLang="ru-RU" sz="1200" dirty="0" smtClean="0">
                <a:solidFill>
                  <a:schemeClr val="tx1"/>
                </a:solidFill>
                <a:latin typeface="Times New Roman" pitchFamily="18" charset="0"/>
                <a:cs typeface="Times New Roman" pitchFamily="18" charset="0"/>
              </a:rPr>
            </a:br>
            <a:endParaRPr lang="ru-RU" altLang="ru-RU" sz="1200" dirty="0" smtClean="0">
              <a:solidFill>
                <a:schemeClr val="tx1"/>
              </a:solidFill>
              <a:latin typeface="Times New Roman" pitchFamily="18" charset="0"/>
              <a:cs typeface="Times New Roman" pitchFamily="18" charset="0"/>
            </a:endParaRPr>
          </a:p>
        </p:txBody>
      </p:sp>
      <p:sp>
        <p:nvSpPr>
          <p:cNvPr id="33795" name="Прямоугольник 4"/>
          <p:cNvSpPr>
            <a:spLocks noChangeArrowheads="1"/>
          </p:cNvSpPr>
          <p:nvPr/>
        </p:nvSpPr>
        <p:spPr bwMode="auto">
          <a:xfrm>
            <a:off x="684213" y="1412875"/>
            <a:ext cx="8135937" cy="5262563"/>
          </a:xfrm>
          <a:prstGeom prst="rect">
            <a:avLst/>
          </a:prstGeom>
          <a:noFill/>
          <a:ln>
            <a:noFill/>
          </a:ln>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just">
              <a:spcBef>
                <a:spcPct val="0"/>
              </a:spcBef>
              <a:buClrTx/>
              <a:buSzTx/>
              <a:buFontTx/>
              <a:buNone/>
              <a:defRPr/>
            </a:pPr>
            <a:r>
              <a:rPr lang="ru-RU" altLang="ru-RU" sz="1400" b="1" u="sng" dirty="0" smtClean="0">
                <a:solidFill>
                  <a:schemeClr val="tx1"/>
                </a:solidFill>
                <a:cs typeface="Times New Roman" panose="02020603050405020304" pitchFamily="18" charset="0"/>
              </a:rPr>
              <a:t>Основные акты федеральных органов исполнительной власти,</a:t>
            </a:r>
            <a:r>
              <a:rPr lang="ru-RU" altLang="ru-RU" sz="1400" dirty="0" smtClean="0">
                <a:solidFill>
                  <a:schemeClr val="tx1"/>
                </a:solidFill>
                <a:cs typeface="Times New Roman" panose="02020603050405020304" pitchFamily="18" charset="0"/>
              </a:rPr>
              <a:t> </a:t>
            </a:r>
            <a:r>
              <a:rPr lang="ru-RU" altLang="ru-RU" sz="1400" b="1" u="sng" dirty="0" smtClean="0">
                <a:solidFill>
                  <a:schemeClr val="tx1"/>
                </a:solidFill>
                <a:cs typeface="Times New Roman" panose="02020603050405020304" pitchFamily="18" charset="0"/>
              </a:rPr>
              <a:t>регламентирующие право лиц с ОВЗ и инвалидностью на получение образования</a:t>
            </a:r>
            <a:r>
              <a:rPr lang="en-US" altLang="ru-RU" sz="1400" b="1" u="sng" dirty="0" smtClean="0">
                <a:solidFill>
                  <a:schemeClr val="tx1"/>
                </a:solidFill>
                <a:cs typeface="Times New Roman" panose="02020603050405020304" pitchFamily="18" charset="0"/>
              </a:rPr>
              <a:t> (II)</a:t>
            </a:r>
            <a:r>
              <a:rPr lang="ru-RU" altLang="ru-RU" sz="1400" b="1" u="sng" dirty="0" smtClean="0">
                <a:solidFill>
                  <a:schemeClr val="tx1"/>
                </a:solidFill>
                <a:cs typeface="Times New Roman" panose="02020603050405020304" pitchFamily="18" charset="0"/>
              </a:rPr>
              <a:t>.</a:t>
            </a:r>
            <a:endParaRPr lang="en-US" altLang="ru-RU" sz="1400" dirty="0" smtClean="0">
              <a:solidFill>
                <a:schemeClr val="tx1"/>
              </a:solidFill>
            </a:endParaRPr>
          </a:p>
          <a:p>
            <a:pPr algn="just">
              <a:spcBef>
                <a:spcPct val="0"/>
              </a:spcBef>
              <a:buClrTx/>
              <a:buSzTx/>
              <a:buFontTx/>
              <a:buNone/>
              <a:defRPr/>
            </a:pPr>
            <a:endParaRPr lang="en-US" altLang="ru-RU" sz="1400" b="1" dirty="0" smtClean="0">
              <a:solidFill>
                <a:srgbClr val="000000"/>
              </a:solidFill>
              <a:cs typeface="Times New Roman" panose="02020603050405020304" pitchFamily="18" charset="0"/>
            </a:endParaRPr>
          </a:p>
          <a:p>
            <a:pPr>
              <a:spcBef>
                <a:spcPct val="0"/>
              </a:spcBef>
              <a:buClrTx/>
              <a:buSzTx/>
              <a:buFontTx/>
              <a:buNone/>
              <a:defRPr/>
            </a:pPr>
            <a:r>
              <a:rPr lang="ru-RU" altLang="ru-RU" sz="1400" b="1" dirty="0" smtClean="0">
                <a:solidFill>
                  <a:srgbClr val="000000"/>
                </a:solidFill>
                <a:cs typeface="Times New Roman" panose="02020603050405020304" pitchFamily="18" charset="0"/>
              </a:rPr>
              <a:t>Приказ Министерства образования и науки РФ «Об утверждении Порядка организации и осуществления образовательной деятельности по основным общеобразовательным программам - образовательным программам начального общего, основного общего и среднего общего образования» от 30 августа 2013 г. № 1015.</a:t>
            </a:r>
            <a:r>
              <a:rPr lang="ru-RU" altLang="ru-RU" sz="1400" dirty="0" smtClean="0">
                <a:solidFill>
                  <a:srgbClr val="000000"/>
                </a:solidFill>
                <a:cs typeface="Times New Roman" panose="02020603050405020304" pitchFamily="18" charset="0"/>
              </a:rPr>
              <a:t> </a:t>
            </a:r>
          </a:p>
          <a:p>
            <a:pPr>
              <a:spcBef>
                <a:spcPct val="0"/>
              </a:spcBef>
              <a:buClrTx/>
              <a:buSzTx/>
              <a:buFontTx/>
              <a:buNone/>
              <a:defRPr/>
            </a:pPr>
            <a:endParaRPr lang="ru-RU" altLang="ru-RU" sz="1400" dirty="0" smtClean="0">
              <a:solidFill>
                <a:schemeClr val="tx1"/>
              </a:solidFill>
            </a:endParaRPr>
          </a:p>
          <a:p>
            <a:pPr>
              <a:spcBef>
                <a:spcPct val="0"/>
              </a:spcBef>
              <a:buClrTx/>
              <a:buSzTx/>
              <a:buFontTx/>
              <a:buNone/>
              <a:defRPr/>
            </a:pPr>
            <a:r>
              <a:rPr lang="ru-RU" altLang="ru-RU" sz="1400" dirty="0" smtClean="0">
                <a:solidFill>
                  <a:schemeClr val="tx1"/>
                </a:solidFill>
              </a:rPr>
              <a:t>III. Особенности организации образовательной деятельности для лиц с ограниченными возможностями здоровья.</a:t>
            </a:r>
          </a:p>
          <a:p>
            <a:pPr>
              <a:spcBef>
                <a:spcPct val="0"/>
              </a:spcBef>
              <a:buClrTx/>
              <a:buSzTx/>
              <a:buFontTx/>
              <a:buNone/>
              <a:defRPr/>
            </a:pPr>
            <a:r>
              <a:rPr lang="ru-RU" altLang="ru-RU" sz="1400" dirty="0" smtClean="0">
                <a:solidFill>
                  <a:schemeClr val="tx1"/>
                </a:solidFill>
              </a:rPr>
              <a:t>Содержание общего образования и условия организации обучения учащихся с ограниченными возможностями здоровья определяются адаптированной образовательной программой, а для инвалидов также в соответствии с индивидуальной программой реабилитации инвалида. </a:t>
            </a:r>
          </a:p>
          <a:p>
            <a:pPr>
              <a:spcBef>
                <a:spcPct val="0"/>
              </a:spcBef>
              <a:buClrTx/>
              <a:buSzTx/>
              <a:buFontTx/>
              <a:buNone/>
              <a:defRPr/>
            </a:pPr>
            <a:r>
              <a:rPr lang="ru-RU" altLang="ru-RU" sz="1400" dirty="0" smtClean="0">
                <a:solidFill>
                  <a:schemeClr val="tx1"/>
                </a:solidFill>
              </a:rPr>
              <a:t>24.  Для получения без дискриминации качественного образования лицами с ограниченными возможностями здоровья, создаются:</a:t>
            </a:r>
          </a:p>
          <a:p>
            <a:pPr marL="285750" indent="-285750">
              <a:spcBef>
                <a:spcPct val="0"/>
              </a:spcBef>
              <a:buClrTx/>
              <a:buSzTx/>
              <a:buFont typeface="Arial" panose="020B0604020202020204" pitchFamily="34" charset="0"/>
              <a:buChar char="•"/>
              <a:defRPr/>
            </a:pPr>
            <a:r>
              <a:rPr lang="ru-RU" altLang="ru-RU" sz="1400" dirty="0" smtClean="0">
                <a:solidFill>
                  <a:schemeClr val="tx1"/>
                </a:solidFill>
              </a:rPr>
              <a:t>необходимые условия для коррекции нарушений развития и социальной адаптации, оказания ранней коррекционной помощи на основе специальных педагогических подходов и наиболее подходящих для этих лиц языков, методов и способов общения;</a:t>
            </a:r>
          </a:p>
          <a:p>
            <a:pPr marL="285750" indent="-285750">
              <a:spcBef>
                <a:spcPct val="0"/>
              </a:spcBef>
              <a:buClrTx/>
              <a:buSzTx/>
              <a:buFont typeface="Arial" panose="020B0604020202020204" pitchFamily="34" charset="0"/>
              <a:buChar char="•"/>
              <a:defRPr/>
            </a:pPr>
            <a:r>
              <a:rPr lang="ru-RU" altLang="ru-RU" sz="1400" dirty="0" smtClean="0">
                <a:solidFill>
                  <a:schemeClr val="tx1"/>
                </a:solidFill>
              </a:rPr>
              <a:t>условия, в максимальной степени способствующие получению образования определенного уровня и определенной направленности, а также социальному развитию этих лиц, в том числе посредством организации инклюзивного образования лиц с ограниченными возможностями здоровья</a:t>
            </a:r>
            <a:endParaRPr lang="en-US" altLang="ru-RU" sz="1400" dirty="0" smtClean="0">
              <a:solidFill>
                <a:srgbClr val="000000"/>
              </a:solidFill>
              <a:cs typeface="Times New Roman" panose="02020603050405020304" pitchFamily="18" charset="0"/>
            </a:endParaRPr>
          </a:p>
          <a:p>
            <a:pPr algn="just">
              <a:spcBef>
                <a:spcPct val="0"/>
              </a:spcBef>
              <a:buClrTx/>
              <a:buSzTx/>
              <a:buFontTx/>
              <a:buNone/>
              <a:defRPr/>
            </a:pPr>
            <a:endParaRPr lang="en-US" altLang="ru-RU" sz="1400" dirty="0" smtClean="0">
              <a:solidFill>
                <a:srgbClr val="000000"/>
              </a:solidFill>
              <a:cs typeface="Times New Roman" panose="02020603050405020304" pitchFamily="18" charset="0"/>
            </a:endParaRPr>
          </a:p>
          <a:p>
            <a:pPr algn="just">
              <a:spcBef>
                <a:spcPct val="0"/>
              </a:spcBef>
              <a:buClrTx/>
              <a:buSzTx/>
              <a:buFontTx/>
              <a:buNone/>
              <a:defRPr/>
            </a:pPr>
            <a:endParaRPr lang="ru-RU" altLang="ru-RU" sz="1400" dirty="0" smtClean="0">
              <a:solidFill>
                <a:schemeClr val="tx1"/>
              </a:solidFill>
            </a:endParaRPr>
          </a:p>
        </p:txBody>
      </p:sp>
    </p:spTree>
  </p:cSld>
  <p:clrMapOvr>
    <a:overrideClrMapping bg1="lt1" tx1="dk1" bg2="lt2" tx2="dk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Заголовок 1"/>
          <p:cNvSpPr>
            <a:spLocks noGrp="1"/>
          </p:cNvSpPr>
          <p:nvPr>
            <p:ph type="title"/>
          </p:nvPr>
        </p:nvSpPr>
        <p:spPr>
          <a:xfrm>
            <a:off x="201613" y="115888"/>
            <a:ext cx="8691562" cy="1081087"/>
          </a:xfrm>
        </p:spPr>
        <p:txBody>
          <a:bodyPr/>
          <a:lstStyle/>
          <a:p>
            <a:pPr marL="320040" indent="-320040" eaLnBrk="1" fontAlgn="auto" hangingPunct="1">
              <a:spcAft>
                <a:spcPts val="0"/>
              </a:spcAft>
              <a:buClr>
                <a:schemeClr val="accent6">
                  <a:lumMod val="75000"/>
                </a:schemeClr>
              </a:buClr>
              <a:buFont typeface="Georgia" panose="02040502050405020303" pitchFamily="18" charset="0"/>
              <a:buNone/>
              <a:defRPr/>
            </a:pPr>
            <a:r>
              <a:rPr lang="ru-RU" altLang="ru-RU" sz="900" dirty="0" smtClean="0">
                <a:solidFill>
                  <a:schemeClr val="tx1"/>
                </a:solidFill>
                <a:latin typeface="Arial" pitchFamily="34" charset="0"/>
                <a:cs typeface="Arial" pitchFamily="34" charset="0"/>
              </a:rPr>
              <a:t>Министерство образования и науки Российской Федерации</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Образовательная </a:t>
            </a:r>
            <a:r>
              <a:rPr lang="ru-RU" altLang="ru-RU" sz="900" dirty="0" smtClean="0">
                <a:solidFill>
                  <a:schemeClr val="tx1"/>
                </a:solidFill>
                <a:latin typeface="Arial" pitchFamily="34" charset="0"/>
                <a:cs typeface="Arial" pitchFamily="34" charset="0"/>
              </a:rPr>
              <a:t>политика. </a:t>
            </a:r>
            <a:r>
              <a:rPr lang="ru-RU" altLang="ru-RU" sz="900" dirty="0" smtClean="0">
                <a:solidFill>
                  <a:schemeClr val="tx1"/>
                </a:solidFill>
                <a:latin typeface="Arial" pitchFamily="34" charset="0"/>
                <a:cs typeface="Arial" pitchFamily="34" charset="0"/>
              </a:rPr>
              <a:t>Нормативно-правовое</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обеспечение образовательного процесса детей с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ОВЗ и инвалидностью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Вопрос 1. Нормативная правовая база, регулирующая деятельность образовательной организации, реализующей инклюзивную практику в России</a:t>
            </a:r>
            <a:br>
              <a:rPr lang="ru-RU" altLang="ru-RU" sz="900" dirty="0" smtClean="0">
                <a:solidFill>
                  <a:schemeClr val="tx1"/>
                </a:solidFill>
                <a:latin typeface="Arial" pitchFamily="34" charset="0"/>
                <a:cs typeface="Arial" pitchFamily="34" charset="0"/>
              </a:rPr>
            </a:br>
            <a:endParaRPr lang="ru-RU" altLang="ru-RU" sz="900" dirty="0" smtClean="0">
              <a:solidFill>
                <a:schemeClr val="tx1"/>
              </a:solidFill>
              <a:latin typeface="Arial" pitchFamily="34" charset="0"/>
              <a:cs typeface="Arial" pitchFamily="34" charset="0"/>
            </a:endParaRPr>
          </a:p>
        </p:txBody>
      </p:sp>
      <p:sp>
        <p:nvSpPr>
          <p:cNvPr id="36867" name="Объект 2"/>
          <p:cNvSpPr>
            <a:spLocks noGrp="1"/>
          </p:cNvSpPr>
          <p:nvPr>
            <p:ph sz="quarter" idx="13"/>
          </p:nvPr>
        </p:nvSpPr>
        <p:spPr>
          <a:xfrm>
            <a:off x="468313" y="1357313"/>
            <a:ext cx="8318500" cy="4951412"/>
          </a:xfrm>
        </p:spPr>
        <p:txBody>
          <a:bodyPr/>
          <a:lstStyle/>
          <a:p>
            <a:pPr marL="0" indent="0" algn="just" eaLnBrk="1" hangingPunct="1">
              <a:spcBef>
                <a:spcPct val="0"/>
              </a:spcBef>
              <a:buFont typeface="Wingdings 3" panose="05040102010807070707" pitchFamily="18" charset="2"/>
              <a:buNone/>
            </a:pPr>
            <a:r>
              <a:rPr lang="ru-RU" altLang="ru-RU" sz="1400" b="1" u="sng" smtClean="0">
                <a:solidFill>
                  <a:schemeClr val="tx1"/>
                </a:solidFill>
                <a:cs typeface="Times New Roman" panose="02020603050405020304" pitchFamily="18" charset="0"/>
              </a:rPr>
              <a:t>Основные акты федеральных органов исполнительной власти,</a:t>
            </a:r>
            <a:r>
              <a:rPr lang="ru-RU" altLang="ru-RU" sz="1400" smtClean="0">
                <a:solidFill>
                  <a:schemeClr val="tx1"/>
                </a:solidFill>
                <a:cs typeface="Times New Roman" panose="02020603050405020304" pitchFamily="18" charset="0"/>
              </a:rPr>
              <a:t> </a:t>
            </a:r>
            <a:r>
              <a:rPr lang="ru-RU" altLang="ru-RU" sz="1400" b="1" u="sng" smtClean="0">
                <a:solidFill>
                  <a:schemeClr val="tx1"/>
                </a:solidFill>
                <a:cs typeface="Times New Roman" panose="02020603050405020304" pitchFamily="18" charset="0"/>
              </a:rPr>
              <a:t>регламентирующие право лиц с ОВЗ и инвалидностью на получение образования</a:t>
            </a:r>
            <a:r>
              <a:rPr lang="en-US" altLang="ru-RU" sz="1400" b="1" u="sng" smtClean="0">
                <a:solidFill>
                  <a:schemeClr val="tx1"/>
                </a:solidFill>
                <a:cs typeface="Times New Roman" panose="02020603050405020304" pitchFamily="18" charset="0"/>
              </a:rPr>
              <a:t> (III)</a:t>
            </a:r>
            <a:r>
              <a:rPr lang="ru-RU" altLang="ru-RU" sz="1400" b="1" u="sng" smtClean="0">
                <a:solidFill>
                  <a:schemeClr val="tx1"/>
                </a:solidFill>
                <a:cs typeface="Times New Roman" panose="02020603050405020304" pitchFamily="18" charset="0"/>
              </a:rPr>
              <a:t>.</a:t>
            </a:r>
            <a:endParaRPr lang="en-US" altLang="ru-RU" sz="1400" b="1" u="sng" smtClean="0">
              <a:solidFill>
                <a:schemeClr val="tx1"/>
              </a:solidFill>
              <a:cs typeface="Times New Roman" panose="02020603050405020304" pitchFamily="18" charset="0"/>
            </a:endParaRPr>
          </a:p>
          <a:p>
            <a:pPr marL="0" indent="0" algn="just" eaLnBrk="1" hangingPunct="1">
              <a:spcBef>
                <a:spcPct val="0"/>
              </a:spcBef>
              <a:buFont typeface="Wingdings 3" panose="05040102010807070707" pitchFamily="18" charset="2"/>
              <a:buNone/>
            </a:pPr>
            <a:endParaRPr lang="en-US" altLang="ru-RU" sz="1400" smtClean="0">
              <a:solidFill>
                <a:schemeClr val="tx1"/>
              </a:solidFill>
            </a:endParaRPr>
          </a:p>
          <a:p>
            <a:pPr marL="0" indent="0" algn="just" eaLnBrk="1" hangingPunct="1">
              <a:spcBef>
                <a:spcPct val="0"/>
              </a:spcBef>
              <a:buFont typeface="Wingdings 3" panose="05040102010807070707" pitchFamily="18" charset="2"/>
              <a:buNone/>
            </a:pPr>
            <a:r>
              <a:rPr lang="ru-RU" altLang="ru-RU" sz="1400" b="1" smtClean="0">
                <a:solidFill>
                  <a:srgbClr val="000000"/>
                </a:solidFill>
                <a:cs typeface="Times New Roman" panose="02020603050405020304" pitchFamily="18" charset="0"/>
              </a:rPr>
              <a:t>Приказ Минобрнауки РФ «Об утверждении Положения о психолого-медико-педагогической комиссии» от 20 сентября 2013 г. № 1082. </a:t>
            </a:r>
          </a:p>
          <a:p>
            <a:pPr marL="0" indent="0" algn="just" eaLnBrk="1" hangingPunct="1">
              <a:spcBef>
                <a:spcPct val="0"/>
              </a:spcBef>
              <a:buFont typeface="Wingdings 3" panose="05040102010807070707" pitchFamily="18" charset="2"/>
              <a:buNone/>
            </a:pPr>
            <a:endParaRPr lang="ru-RU" altLang="ru-RU" sz="1400" smtClean="0">
              <a:solidFill>
                <a:schemeClr val="tx1"/>
              </a:solidFill>
            </a:endParaRPr>
          </a:p>
          <a:p>
            <a:pPr marL="0" indent="0" algn="just" eaLnBrk="1" hangingPunct="1">
              <a:spcBef>
                <a:spcPct val="0"/>
              </a:spcBef>
              <a:buFont typeface="Wingdings 3" panose="05040102010807070707" pitchFamily="18" charset="2"/>
              <a:buNone/>
            </a:pPr>
            <a:r>
              <a:rPr lang="ru-RU" altLang="ru-RU" sz="1400" smtClean="0">
                <a:solidFill>
                  <a:schemeClr val="tx1"/>
                </a:solidFill>
              </a:rPr>
              <a:t>В документе описаны цели формирования ПМПК, особенности создания и управления, требования к штатному составу сотрудников, количество территориальных комиссий, правила конфиденциальности деятельности комиссии, основные направления деятельности и права комиссии. </a:t>
            </a:r>
          </a:p>
          <a:p>
            <a:pPr marL="0" indent="0" algn="just" eaLnBrk="1" hangingPunct="1">
              <a:spcBef>
                <a:spcPct val="0"/>
              </a:spcBef>
              <a:buFont typeface="Wingdings 3" panose="05040102010807070707" pitchFamily="18" charset="2"/>
              <a:buNone/>
            </a:pPr>
            <a:r>
              <a:rPr lang="ru-RU" altLang="ru-RU" sz="1400" smtClean="0">
                <a:solidFill>
                  <a:schemeClr val="tx1"/>
                </a:solidFill>
              </a:rPr>
              <a:t>«II. Основные направления деятельности и права комиссии:</a:t>
            </a:r>
          </a:p>
          <a:p>
            <a:pPr marL="0" indent="0" algn="just" eaLnBrk="1" hangingPunct="1">
              <a:spcBef>
                <a:spcPct val="0"/>
              </a:spcBef>
              <a:buFont typeface="Wingdings 3" panose="05040102010807070707" pitchFamily="18" charset="2"/>
              <a:buNone/>
            </a:pPr>
            <a:r>
              <a:rPr lang="ru-RU" altLang="ru-RU" sz="1400" smtClean="0">
                <a:solidFill>
                  <a:schemeClr val="tx1"/>
                </a:solidFill>
              </a:rPr>
              <a:t>а) проведение обследования детей в возрасте от 0 до 18 лет в целях своевременного выявления особенностей в физическом и (или) психическом развитии и (или) отклонений в поведении детей;</a:t>
            </a:r>
          </a:p>
          <a:p>
            <a:pPr marL="0" indent="0" algn="just" eaLnBrk="1" hangingPunct="1">
              <a:spcBef>
                <a:spcPct val="0"/>
              </a:spcBef>
              <a:buFont typeface="Wingdings 3" panose="05040102010807070707" pitchFamily="18" charset="2"/>
              <a:buNone/>
            </a:pPr>
            <a:r>
              <a:rPr lang="ru-RU" altLang="ru-RU" sz="1400" smtClean="0">
                <a:solidFill>
                  <a:schemeClr val="tx1"/>
                </a:solidFill>
              </a:rPr>
              <a:t>б) подготовка по результатам обследования рекомендаций по оказанию детям психолого-медико-педагогической помощи и организации их обучения и воспитания, подтверждение, уточнение или изменение ранее данных комиссией рекомендаций;</a:t>
            </a:r>
          </a:p>
          <a:p>
            <a:pPr marL="0" indent="0" algn="just" eaLnBrk="1" hangingPunct="1">
              <a:spcBef>
                <a:spcPct val="0"/>
              </a:spcBef>
              <a:buFont typeface="Wingdings 3" panose="05040102010807070707" pitchFamily="18" charset="2"/>
              <a:buNone/>
            </a:pPr>
            <a:r>
              <a:rPr lang="ru-RU" altLang="ru-RU" sz="1400" smtClean="0">
                <a:solidFill>
                  <a:schemeClr val="tx1"/>
                </a:solidFill>
              </a:rPr>
              <a:t>г) оказание федеральным учреждениям медико-социальной экспертизы содействия в разработке индивидуальной программы реабилитации ребенка-инвалида; …» </a:t>
            </a:r>
            <a:endParaRPr lang="en-US" altLang="ru-RU" sz="1400" smtClean="0">
              <a:solidFill>
                <a:schemeClr val="tx1"/>
              </a:solidFill>
            </a:endParaRPr>
          </a:p>
        </p:txBody>
      </p:sp>
    </p:spTree>
  </p:cSld>
  <p:clrMapOvr>
    <a:overrideClrMapping bg1="lt1" tx1="dk1" bg2="lt2" tx2="dk2" accent1="accent1" accent2="accent2" accent3="accent3" accent4="accent4" accent5="accent5" accent6="accent6" hlink="hlink" folHlink="folHlink"/>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Заголовок 1"/>
          <p:cNvSpPr>
            <a:spLocks noGrp="1"/>
          </p:cNvSpPr>
          <p:nvPr>
            <p:ph type="title"/>
          </p:nvPr>
        </p:nvSpPr>
        <p:spPr>
          <a:xfrm>
            <a:off x="214282" y="142852"/>
            <a:ext cx="8691562" cy="1081087"/>
          </a:xfrm>
        </p:spPr>
        <p:txBody>
          <a:bodyPr/>
          <a:lstStyle/>
          <a:p>
            <a:pPr marL="320040" indent="-320040" eaLnBrk="1" fontAlgn="auto" hangingPunct="1">
              <a:spcAft>
                <a:spcPts val="0"/>
              </a:spcAft>
              <a:buClr>
                <a:schemeClr val="accent6">
                  <a:lumMod val="75000"/>
                </a:schemeClr>
              </a:buClr>
              <a:buFont typeface="Georgia" panose="02040502050405020303" pitchFamily="18" charset="0"/>
              <a:buNone/>
              <a:defRPr/>
            </a:pPr>
            <a:r>
              <a:rPr lang="ru-RU" altLang="ru-RU" sz="900" dirty="0" smtClean="0">
                <a:solidFill>
                  <a:schemeClr val="tx1"/>
                </a:solidFill>
                <a:latin typeface="Arial" pitchFamily="34" charset="0"/>
                <a:cs typeface="Arial" pitchFamily="34" charset="0"/>
              </a:rPr>
              <a:t>Министерство образования и науки Российской Федерации</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Образовательная </a:t>
            </a:r>
            <a:r>
              <a:rPr lang="ru-RU" altLang="ru-RU" sz="900" dirty="0" smtClean="0">
                <a:solidFill>
                  <a:schemeClr val="tx1"/>
                </a:solidFill>
                <a:latin typeface="Arial" pitchFamily="34" charset="0"/>
                <a:cs typeface="Arial" pitchFamily="34" charset="0"/>
              </a:rPr>
              <a:t>политика. </a:t>
            </a:r>
            <a:r>
              <a:rPr lang="ru-RU" altLang="ru-RU" sz="900" dirty="0" smtClean="0">
                <a:solidFill>
                  <a:schemeClr val="tx1"/>
                </a:solidFill>
                <a:latin typeface="Arial" pitchFamily="34" charset="0"/>
                <a:cs typeface="Arial" pitchFamily="34" charset="0"/>
              </a:rPr>
              <a:t>Нормативно-правовое</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обеспечение образовательного процесса детей с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ОВЗ и инвалидностью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Вопрос 1. Нормативная правовая база, регулирующая деятельность образовательной организации, реализующей инклюзивную практику в России</a:t>
            </a:r>
            <a:r>
              <a:rPr lang="ru-RU" altLang="ru-RU" sz="1200" dirty="0" smtClean="0">
                <a:solidFill>
                  <a:schemeClr val="tx1"/>
                </a:solidFill>
                <a:latin typeface="Times New Roman" pitchFamily="18" charset="0"/>
                <a:cs typeface="Times New Roman" pitchFamily="18" charset="0"/>
              </a:rPr>
              <a:t/>
            </a:r>
            <a:br>
              <a:rPr lang="ru-RU" altLang="ru-RU" sz="1200" dirty="0" smtClean="0">
                <a:solidFill>
                  <a:schemeClr val="tx1"/>
                </a:solidFill>
                <a:latin typeface="Times New Roman" pitchFamily="18" charset="0"/>
                <a:cs typeface="Times New Roman" pitchFamily="18" charset="0"/>
              </a:rPr>
            </a:br>
            <a:endParaRPr lang="ru-RU" altLang="ru-RU" sz="1200" dirty="0" smtClean="0">
              <a:solidFill>
                <a:schemeClr val="tx1"/>
              </a:solidFill>
              <a:latin typeface="Times New Roman" pitchFamily="18" charset="0"/>
              <a:cs typeface="Times New Roman" pitchFamily="18" charset="0"/>
            </a:endParaRPr>
          </a:p>
        </p:txBody>
      </p:sp>
      <p:sp>
        <p:nvSpPr>
          <p:cNvPr id="37891" name="Прямоугольник 1"/>
          <p:cNvSpPr>
            <a:spLocks noChangeArrowheads="1"/>
          </p:cNvSpPr>
          <p:nvPr/>
        </p:nvSpPr>
        <p:spPr bwMode="auto">
          <a:xfrm>
            <a:off x="539750" y="1997075"/>
            <a:ext cx="8247063"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ru-RU" altLang="ru-RU" b="1" u="sng">
                <a:latin typeface="Trebuchet MS" panose="020B0603020202020204" pitchFamily="34" charset="0"/>
                <a:cs typeface="Times New Roman" panose="02020603050405020304" pitchFamily="18" charset="0"/>
              </a:rPr>
              <a:t>Основные акты федеральных органов исполнительной власти,</a:t>
            </a:r>
            <a:r>
              <a:rPr lang="ru-RU" altLang="ru-RU">
                <a:latin typeface="Trebuchet MS" panose="020B0603020202020204" pitchFamily="34" charset="0"/>
                <a:cs typeface="Times New Roman" panose="02020603050405020304" pitchFamily="18" charset="0"/>
              </a:rPr>
              <a:t> </a:t>
            </a:r>
            <a:r>
              <a:rPr lang="ru-RU" altLang="ru-RU" b="1" u="sng">
                <a:latin typeface="Trebuchet MS" panose="020B0603020202020204" pitchFamily="34" charset="0"/>
                <a:cs typeface="Times New Roman" panose="02020603050405020304" pitchFamily="18" charset="0"/>
              </a:rPr>
              <a:t>регламентирующие право лиц с ОВЗ и инвалидностью на получение образования</a:t>
            </a:r>
            <a:r>
              <a:rPr lang="en-US" altLang="ru-RU" b="1" u="sng">
                <a:latin typeface="Trebuchet MS" panose="020B0603020202020204" pitchFamily="34" charset="0"/>
                <a:cs typeface="Times New Roman" panose="02020603050405020304" pitchFamily="18" charset="0"/>
              </a:rPr>
              <a:t> (IV)</a:t>
            </a:r>
            <a:r>
              <a:rPr lang="ru-RU" altLang="ru-RU" b="1" u="sng">
                <a:latin typeface="Trebuchet MS" panose="020B0603020202020204" pitchFamily="34" charset="0"/>
                <a:cs typeface="Times New Roman" panose="02020603050405020304" pitchFamily="18" charset="0"/>
              </a:rPr>
              <a:t>.</a:t>
            </a:r>
            <a:endParaRPr lang="en-US" altLang="ru-RU" b="1" u="sng">
              <a:latin typeface="Trebuchet MS" panose="020B0603020202020204" pitchFamily="34" charset="0"/>
              <a:cs typeface="Times New Roman" panose="02020603050405020304" pitchFamily="18" charset="0"/>
            </a:endParaRPr>
          </a:p>
          <a:p>
            <a:pPr algn="just"/>
            <a:endParaRPr lang="en-US" altLang="ru-RU" b="1">
              <a:latin typeface="Trebuchet MS" panose="020B0603020202020204" pitchFamily="34" charset="0"/>
              <a:cs typeface="Times New Roman" panose="02020603050405020304" pitchFamily="18" charset="0"/>
            </a:endParaRPr>
          </a:p>
          <a:p>
            <a:pPr algn="just"/>
            <a:r>
              <a:rPr lang="ru-RU" altLang="ru-RU" b="1">
                <a:latin typeface="Trebuchet MS" panose="020B0603020202020204" pitchFamily="34" charset="0"/>
                <a:cs typeface="Times New Roman" panose="02020603050405020304" pitchFamily="18" charset="0"/>
              </a:rPr>
              <a:t>Письмо Минобразования РФ «О психолого-медико-педагогическом консилиуме (ПМПК) образовательного учреждения»</a:t>
            </a:r>
            <a:r>
              <a:rPr lang="ru-RU" altLang="ru-RU">
                <a:latin typeface="Trebuchet MS" panose="020B0603020202020204" pitchFamily="34" charset="0"/>
                <a:cs typeface="Times New Roman" panose="02020603050405020304" pitchFamily="18" charset="0"/>
              </a:rPr>
              <a:t> </a:t>
            </a:r>
            <a:r>
              <a:rPr lang="ru-RU" altLang="ru-RU" b="1">
                <a:latin typeface="Trebuchet MS" panose="020B0603020202020204" pitchFamily="34" charset="0"/>
                <a:cs typeface="Times New Roman" panose="02020603050405020304" pitchFamily="18" charset="0"/>
              </a:rPr>
              <a:t>от 27 марта 2000г. № 27/901-6. </a:t>
            </a:r>
            <a:r>
              <a:rPr lang="ru-RU" altLang="ru-RU">
                <a:latin typeface="Trebuchet MS" panose="020B0603020202020204" pitchFamily="34" charset="0"/>
                <a:cs typeface="Times New Roman" panose="02020603050405020304" pitchFamily="18" charset="0"/>
              </a:rPr>
              <a:t>В Письме обозначены методические рекомендации о порядке создания и организации работы </a:t>
            </a:r>
            <a:r>
              <a:rPr lang="ru-RU" altLang="ru-RU">
                <a:solidFill>
                  <a:srgbClr val="000000"/>
                </a:solidFill>
                <a:latin typeface="Trebuchet MS" panose="020B0603020202020204" pitchFamily="34" charset="0"/>
                <a:cs typeface="Times New Roman" panose="02020603050405020304" pitchFamily="18" charset="0"/>
              </a:rPr>
              <a:t>психолого-медико-педагогического консилиума (ПМПк) образовательного учреждения и о формах учета деятельности специалистов ПМПк. </a:t>
            </a:r>
            <a:endParaRPr lang="ru-RU" altLang="ru-RU">
              <a:latin typeface="Trebuchet MS" panose="020B0603020202020204" pitchFamily="34" charset="0"/>
            </a:endParaRPr>
          </a:p>
        </p:txBody>
      </p:sp>
    </p:spTree>
  </p:cSld>
  <p:clrMapOvr>
    <a:overrideClrMapping bg1="lt1" tx1="dk1" bg2="lt2" tx2="dk2" accent1="accent1" accent2="accent2" accent3="accent3" accent4="accent4" accent5="accent5" accent6="accent6" hlink="hlink" folHlink="folHlink"/>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Заголовок 1"/>
          <p:cNvSpPr>
            <a:spLocks noGrp="1"/>
          </p:cNvSpPr>
          <p:nvPr>
            <p:ph type="title"/>
          </p:nvPr>
        </p:nvSpPr>
        <p:spPr>
          <a:xfrm>
            <a:off x="201613" y="115888"/>
            <a:ext cx="8691562" cy="1081087"/>
          </a:xfrm>
        </p:spPr>
        <p:txBody>
          <a:bodyPr/>
          <a:lstStyle/>
          <a:p>
            <a:pPr marL="320040" indent="-320040" eaLnBrk="1" fontAlgn="auto" hangingPunct="1">
              <a:spcAft>
                <a:spcPts val="0"/>
              </a:spcAft>
              <a:buClr>
                <a:schemeClr val="accent6">
                  <a:lumMod val="75000"/>
                </a:schemeClr>
              </a:buClr>
              <a:defRPr/>
            </a:pPr>
            <a:r>
              <a:rPr lang="ru-RU" altLang="ru-RU" sz="900" dirty="0" smtClean="0">
                <a:solidFill>
                  <a:schemeClr val="tx1"/>
                </a:solidFill>
                <a:latin typeface="Arial" pitchFamily="34" charset="0"/>
                <a:cs typeface="Arial" pitchFamily="34" charset="0"/>
              </a:rPr>
              <a:t>Министерство образования и науки Российской Федерации</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Образовательная политика. </a:t>
            </a:r>
            <a:r>
              <a:rPr lang="ru-RU" altLang="ru-RU" sz="900" dirty="0" smtClean="0">
                <a:solidFill>
                  <a:schemeClr val="tx1"/>
                </a:solidFill>
                <a:latin typeface="Arial" pitchFamily="34" charset="0"/>
                <a:cs typeface="Arial" pitchFamily="34" charset="0"/>
              </a:rPr>
              <a:t>Нормативно-правовое</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обеспечение образовательного процесса детей с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ОВЗ и инвалидностью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Вопрос 1. Нормативная правовая база, регулирующая деятельность образовательной организации, реализующей инклюзивную практику в России</a:t>
            </a:r>
            <a:r>
              <a:rPr lang="ru-RU" altLang="ru-RU" sz="1200" dirty="0" smtClean="0">
                <a:solidFill>
                  <a:schemeClr val="tx1"/>
                </a:solidFill>
                <a:latin typeface="Times New Roman" pitchFamily="18" charset="0"/>
                <a:cs typeface="Times New Roman" pitchFamily="18" charset="0"/>
              </a:rPr>
              <a:t/>
            </a:r>
            <a:br>
              <a:rPr lang="ru-RU" altLang="ru-RU" sz="1200" dirty="0" smtClean="0">
                <a:solidFill>
                  <a:schemeClr val="tx1"/>
                </a:solidFill>
                <a:latin typeface="Times New Roman" pitchFamily="18" charset="0"/>
                <a:cs typeface="Times New Roman" pitchFamily="18" charset="0"/>
              </a:rPr>
            </a:br>
            <a:endParaRPr lang="ru-RU" altLang="ru-RU" sz="1200" dirty="0" smtClean="0">
              <a:solidFill>
                <a:schemeClr val="tx1"/>
              </a:solidFill>
              <a:latin typeface="Times New Roman" pitchFamily="18" charset="0"/>
              <a:cs typeface="Times New Roman" pitchFamily="18" charset="0"/>
            </a:endParaRPr>
          </a:p>
        </p:txBody>
      </p:sp>
      <p:sp>
        <p:nvSpPr>
          <p:cNvPr id="38915" name="Прямоугольник 1"/>
          <p:cNvSpPr>
            <a:spLocks noChangeArrowheads="1"/>
          </p:cNvSpPr>
          <p:nvPr/>
        </p:nvSpPr>
        <p:spPr bwMode="auto">
          <a:xfrm>
            <a:off x="714375" y="1785938"/>
            <a:ext cx="8102600" cy="332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ru-RU" altLang="ru-RU" sz="1400" b="1" u="sng">
                <a:cs typeface="Times New Roman" panose="02020603050405020304" pitchFamily="18" charset="0"/>
              </a:rPr>
              <a:t>Основные акты федеральных органов исполнительной власти,</a:t>
            </a:r>
            <a:r>
              <a:rPr lang="ru-RU" altLang="ru-RU" sz="1400">
                <a:cs typeface="Times New Roman" panose="02020603050405020304" pitchFamily="18" charset="0"/>
              </a:rPr>
              <a:t> </a:t>
            </a:r>
            <a:r>
              <a:rPr lang="ru-RU" altLang="ru-RU" sz="1400" b="1" u="sng">
                <a:cs typeface="Times New Roman" panose="02020603050405020304" pitchFamily="18" charset="0"/>
              </a:rPr>
              <a:t>регламентирующие право лиц с ОВЗ и инвалидностью на получение образования</a:t>
            </a:r>
            <a:r>
              <a:rPr lang="en-US" altLang="ru-RU" sz="1400" b="1" u="sng">
                <a:cs typeface="Times New Roman" panose="02020603050405020304" pitchFamily="18" charset="0"/>
              </a:rPr>
              <a:t> (V)</a:t>
            </a:r>
            <a:r>
              <a:rPr lang="ru-RU" altLang="ru-RU" sz="1400" b="1" u="sng">
                <a:cs typeface="Times New Roman" panose="02020603050405020304" pitchFamily="18" charset="0"/>
              </a:rPr>
              <a:t>.</a:t>
            </a:r>
            <a:endParaRPr lang="en-US" altLang="ru-RU" sz="1400" b="1" u="sng">
              <a:cs typeface="Times New Roman" panose="02020603050405020304" pitchFamily="18" charset="0"/>
            </a:endParaRPr>
          </a:p>
          <a:p>
            <a:pPr algn="just"/>
            <a:endParaRPr lang="en-US" altLang="ru-RU" sz="1400" b="1">
              <a:latin typeface="Trebuchet MS" panose="020B0603020202020204" pitchFamily="34" charset="0"/>
              <a:cs typeface="Times New Roman" panose="02020603050405020304" pitchFamily="18" charset="0"/>
            </a:endParaRPr>
          </a:p>
          <a:p>
            <a:pPr algn="just"/>
            <a:r>
              <a:rPr lang="ru-RU" altLang="ru-RU" sz="1400" b="1">
                <a:latin typeface="Trebuchet MS" panose="020B0603020202020204" pitchFamily="34" charset="0"/>
                <a:cs typeface="Times New Roman" panose="02020603050405020304" pitchFamily="18" charset="0"/>
              </a:rPr>
              <a:t>Письмо Министерства образования и науки РФ «О создании условий для получения образования детьми с ограниченными возможностями здоровья и детьми-инвалидами» от 18 апреля 2008 г. №АФ-150/06</a:t>
            </a:r>
            <a:r>
              <a:rPr lang="ru-RU" altLang="ru-RU" sz="1400">
                <a:latin typeface="Trebuchet MS" panose="020B0603020202020204" pitchFamily="34" charset="0"/>
                <a:cs typeface="Times New Roman" panose="02020603050405020304" pitchFamily="18" charset="0"/>
              </a:rPr>
              <a:t>. В Письме разъясняются вопросы, связанные с организацией процесса обучения детей с ОВЗ и инвалидностью. </a:t>
            </a:r>
          </a:p>
          <a:p>
            <a:pPr algn="just"/>
            <a:r>
              <a:rPr lang="ru-RU" altLang="ru-RU" sz="1400">
                <a:latin typeface="Trebuchet MS" panose="020B0603020202020204" pitchFamily="34" charset="0"/>
                <a:cs typeface="Times New Roman" panose="02020603050405020304" pitchFamily="18" charset="0"/>
              </a:rPr>
              <a:t>Формы и степень образовательной интеграции ребенка с ограниченными возможностями здоровья могут варьироваться в зависимости от степени выраженности недостатков его психического и (или) физического развития. Например, дети, уровень психофизического развития которых в целом соответствует возрастной норме, могут на постоянной основе обучаться по обычной образовательной программе в одном классе со сверстниками, не имеющими нарушений развития, при наличии необходимых технических средств обучения. При этом число детей с ограниченными возможностями здоровья, обучающихся в обычном классе, как правило, не должно превышать 3-4 человек</a:t>
            </a:r>
            <a:r>
              <a:rPr lang="en-US" altLang="ru-RU" sz="1400">
                <a:latin typeface="Trebuchet MS" panose="020B0603020202020204" pitchFamily="34" charset="0"/>
                <a:cs typeface="Times New Roman" panose="02020603050405020304" pitchFamily="18" charset="0"/>
              </a:rPr>
              <a:t>.</a:t>
            </a:r>
            <a:endParaRPr lang="ru-RU" altLang="ru-RU" sz="1400">
              <a:latin typeface="Trebuchet MS" panose="020B0603020202020204" pitchFamily="34" charset="0"/>
            </a:endParaRPr>
          </a:p>
        </p:txBody>
      </p:sp>
    </p:spTree>
  </p:cSld>
  <p:clrMapOvr>
    <a:overrideClrMapping bg1="lt1" tx1="dk1" bg2="lt2" tx2="dk2" accent1="accent1" accent2="accent2" accent3="accent3" accent4="accent4" accent5="accent5" accent6="accent6" hlink="hlink" folHlink="folHlink"/>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Заголовок 1"/>
          <p:cNvSpPr>
            <a:spLocks noGrp="1"/>
          </p:cNvSpPr>
          <p:nvPr>
            <p:ph type="title"/>
          </p:nvPr>
        </p:nvSpPr>
        <p:spPr>
          <a:xfrm>
            <a:off x="201613" y="115888"/>
            <a:ext cx="8691562" cy="1081087"/>
          </a:xfrm>
        </p:spPr>
        <p:txBody>
          <a:bodyPr/>
          <a:lstStyle/>
          <a:p>
            <a:pPr marL="320040" indent="-320040" eaLnBrk="1" fontAlgn="auto" hangingPunct="1">
              <a:spcAft>
                <a:spcPts val="0"/>
              </a:spcAft>
              <a:buClr>
                <a:schemeClr val="accent6">
                  <a:lumMod val="75000"/>
                </a:schemeClr>
              </a:buClr>
              <a:buFont typeface="Georgia" panose="02040502050405020303" pitchFamily="18" charset="0"/>
              <a:buNone/>
              <a:defRPr/>
            </a:pPr>
            <a:r>
              <a:rPr lang="ru-RU" altLang="ru-RU" sz="900" dirty="0" smtClean="0">
                <a:solidFill>
                  <a:schemeClr val="tx1"/>
                </a:solidFill>
                <a:latin typeface="Arial" pitchFamily="34" charset="0"/>
                <a:cs typeface="Arial" pitchFamily="34" charset="0"/>
              </a:rPr>
              <a:t>Министерство образования и науки Российской Федерации</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Образовательная </a:t>
            </a:r>
            <a:r>
              <a:rPr lang="ru-RU" altLang="ru-RU" sz="900" dirty="0" smtClean="0">
                <a:solidFill>
                  <a:schemeClr val="tx1"/>
                </a:solidFill>
                <a:latin typeface="Arial" pitchFamily="34" charset="0"/>
                <a:cs typeface="Arial" pitchFamily="34" charset="0"/>
              </a:rPr>
              <a:t>политика. </a:t>
            </a:r>
            <a:r>
              <a:rPr lang="ru-RU" altLang="ru-RU" sz="900" dirty="0" smtClean="0">
                <a:solidFill>
                  <a:schemeClr val="tx1"/>
                </a:solidFill>
                <a:latin typeface="Arial" pitchFamily="34" charset="0"/>
                <a:cs typeface="Arial" pitchFamily="34" charset="0"/>
              </a:rPr>
              <a:t>Нормативно-правовое</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обеспечение образовательного процесса детей с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ОВЗ и инвалидностью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Вопрос 1. Нормативная правовая база, регулирующая деятельность образовательной организации, реализующей инклюзивную практику в России</a:t>
            </a:r>
            <a:br>
              <a:rPr lang="ru-RU" altLang="ru-RU" sz="900" dirty="0" smtClean="0">
                <a:solidFill>
                  <a:schemeClr val="tx1"/>
                </a:solidFill>
                <a:latin typeface="Arial" pitchFamily="34" charset="0"/>
                <a:cs typeface="Arial" pitchFamily="34" charset="0"/>
              </a:rPr>
            </a:br>
            <a:endParaRPr lang="ru-RU" altLang="ru-RU" sz="900" dirty="0" smtClean="0">
              <a:solidFill>
                <a:schemeClr val="tx1"/>
              </a:solidFill>
              <a:latin typeface="Arial" pitchFamily="34" charset="0"/>
              <a:cs typeface="Arial" pitchFamily="34" charset="0"/>
            </a:endParaRPr>
          </a:p>
        </p:txBody>
      </p:sp>
      <p:sp>
        <p:nvSpPr>
          <p:cNvPr id="39939" name="Прямоугольник 1"/>
          <p:cNvSpPr>
            <a:spLocks noChangeArrowheads="1"/>
          </p:cNvSpPr>
          <p:nvPr/>
        </p:nvSpPr>
        <p:spPr bwMode="auto">
          <a:xfrm>
            <a:off x="500063" y="2000250"/>
            <a:ext cx="8174037"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endParaRPr lang="en-US" altLang="ru-RU" sz="1400" b="1" u="sng">
              <a:cs typeface="Times New Roman" panose="02020603050405020304" pitchFamily="18" charset="0"/>
            </a:endParaRPr>
          </a:p>
          <a:p>
            <a:pPr algn="just"/>
            <a:r>
              <a:rPr lang="ru-RU" altLang="ru-RU" sz="1600" b="1" u="sng">
                <a:cs typeface="Times New Roman" panose="02020603050405020304" pitchFamily="18" charset="0"/>
              </a:rPr>
              <a:t>Основные акты федеральных органов исполнительной власти,</a:t>
            </a:r>
            <a:r>
              <a:rPr lang="ru-RU" altLang="ru-RU" sz="1600">
                <a:cs typeface="Times New Roman" panose="02020603050405020304" pitchFamily="18" charset="0"/>
              </a:rPr>
              <a:t> </a:t>
            </a:r>
            <a:r>
              <a:rPr lang="ru-RU" altLang="ru-RU" sz="1600" b="1" u="sng">
                <a:cs typeface="Times New Roman" panose="02020603050405020304" pitchFamily="18" charset="0"/>
              </a:rPr>
              <a:t>регламентирующие право лиц с ОВЗ и инвалидностью на получение образования</a:t>
            </a:r>
            <a:r>
              <a:rPr lang="en-US" altLang="ru-RU" sz="1600" b="1" u="sng">
                <a:cs typeface="Times New Roman" panose="02020603050405020304" pitchFamily="18" charset="0"/>
              </a:rPr>
              <a:t> (VI)</a:t>
            </a:r>
            <a:r>
              <a:rPr lang="ru-RU" altLang="ru-RU" sz="1600" b="1" u="sng">
                <a:cs typeface="Times New Roman" panose="02020603050405020304" pitchFamily="18" charset="0"/>
              </a:rPr>
              <a:t>.</a:t>
            </a:r>
            <a:r>
              <a:rPr lang="en-US" altLang="ru-RU" sz="1600" b="1" u="sng">
                <a:cs typeface="Times New Roman" panose="02020603050405020304" pitchFamily="18" charset="0"/>
              </a:rPr>
              <a:t> </a:t>
            </a:r>
          </a:p>
          <a:p>
            <a:pPr algn="just"/>
            <a:endParaRPr lang="en-US" altLang="ru-RU" sz="1600" b="1" u="sng">
              <a:cs typeface="Times New Roman" panose="02020603050405020304" pitchFamily="18" charset="0"/>
            </a:endParaRPr>
          </a:p>
          <a:p>
            <a:pPr algn="just"/>
            <a:r>
              <a:rPr lang="ru-RU" altLang="ru-RU" sz="1600" b="1">
                <a:solidFill>
                  <a:srgbClr val="000000"/>
                </a:solidFill>
                <a:cs typeface="Times New Roman" panose="02020603050405020304" pitchFamily="18" charset="0"/>
              </a:rPr>
              <a:t>Письмо Минобрнауки России «О коррекционном и инклюзивном образовании детей» № ИР-535/07 от 7 июня 2013 г. </a:t>
            </a:r>
            <a:r>
              <a:rPr lang="ru-RU" altLang="ru-RU" sz="1600">
                <a:cs typeface="Times New Roman" panose="02020603050405020304" pitchFamily="18" charset="0"/>
              </a:rPr>
              <a:t>В документе отражены разъяснения Минобрауки России по вопросу создания образовательной среды, обеспечивающей доступность качественного образования для всех лиц с ОВЗ и инвалидов с учетом особенностей их психофизического развития и состояния здоровья</a:t>
            </a:r>
            <a:r>
              <a:rPr lang="en-US" altLang="ru-RU" sz="1600">
                <a:cs typeface="Times New Roman" panose="02020603050405020304" pitchFamily="18" charset="0"/>
              </a:rPr>
              <a:t>.</a:t>
            </a:r>
            <a:r>
              <a:rPr lang="ru-RU" altLang="ru-RU" sz="1600">
                <a:cs typeface="Times New Roman" panose="02020603050405020304" pitchFamily="18" charset="0"/>
              </a:rPr>
              <a:t> </a:t>
            </a:r>
            <a:endParaRPr lang="ru-RU" altLang="ru-RU" sz="1600"/>
          </a:p>
          <a:p>
            <a:pPr algn="just"/>
            <a:endParaRPr lang="en-US" altLang="ru-RU" sz="1400" b="1" u="sng">
              <a:cs typeface="Times New Roman" panose="02020603050405020304" pitchFamily="18" charset="0"/>
            </a:endParaRPr>
          </a:p>
          <a:p>
            <a:pPr algn="just"/>
            <a:endParaRPr lang="en-US" altLang="ru-RU" sz="1400" b="1">
              <a:latin typeface="Trebuchet MS" panose="020B0603020202020204" pitchFamily="34" charset="0"/>
              <a:cs typeface="Times New Roman" panose="02020603050405020304" pitchFamily="18" charset="0"/>
            </a:endParaRPr>
          </a:p>
        </p:txBody>
      </p:sp>
    </p:spTree>
  </p:cSld>
  <p:clrMapOvr>
    <a:overrideClrMapping bg1="lt1" tx1="dk1" bg2="lt2" tx2="dk2" accent1="accent1" accent2="accent2" accent3="accent3" accent4="accent4" accent5="accent5" accent6="accent6" hlink="hlink" folHlink="folHlink"/>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Заголовок 1"/>
          <p:cNvSpPr>
            <a:spLocks noGrp="1"/>
          </p:cNvSpPr>
          <p:nvPr>
            <p:ph type="title"/>
          </p:nvPr>
        </p:nvSpPr>
        <p:spPr>
          <a:xfrm>
            <a:off x="201613" y="115888"/>
            <a:ext cx="8691562" cy="1081087"/>
          </a:xfrm>
        </p:spPr>
        <p:txBody>
          <a:bodyPr/>
          <a:lstStyle/>
          <a:p>
            <a:pPr marL="320040" indent="-320040" eaLnBrk="1" fontAlgn="auto" hangingPunct="1">
              <a:spcAft>
                <a:spcPts val="0"/>
              </a:spcAft>
              <a:buClr>
                <a:schemeClr val="accent6">
                  <a:lumMod val="75000"/>
                </a:schemeClr>
              </a:buClr>
              <a:buFont typeface="Georgia" panose="02040502050405020303" pitchFamily="18" charset="0"/>
              <a:buNone/>
              <a:defRPr/>
            </a:pPr>
            <a:r>
              <a:rPr lang="ru-RU" altLang="ru-RU" sz="900" dirty="0" smtClean="0">
                <a:solidFill>
                  <a:schemeClr val="tx1"/>
                </a:solidFill>
                <a:latin typeface="Arial" pitchFamily="34" charset="0"/>
                <a:cs typeface="Arial" pitchFamily="34" charset="0"/>
              </a:rPr>
              <a:t>Министерство образования и науки Российской Федерации</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Образовательная </a:t>
            </a:r>
            <a:r>
              <a:rPr lang="ru-RU" altLang="ru-RU" sz="900" dirty="0" smtClean="0">
                <a:solidFill>
                  <a:schemeClr val="tx1"/>
                </a:solidFill>
                <a:latin typeface="Arial" pitchFamily="34" charset="0"/>
                <a:cs typeface="Arial" pitchFamily="34" charset="0"/>
              </a:rPr>
              <a:t>политика. </a:t>
            </a:r>
            <a:r>
              <a:rPr lang="ru-RU" altLang="ru-RU" sz="900" dirty="0" smtClean="0">
                <a:solidFill>
                  <a:schemeClr val="tx1"/>
                </a:solidFill>
                <a:latin typeface="Arial" pitchFamily="34" charset="0"/>
                <a:cs typeface="Arial" pitchFamily="34" charset="0"/>
              </a:rPr>
              <a:t>Нормативно-правовое</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обеспечение образовательного процесса детей с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ОВЗ и инвалидностью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Вопрос </a:t>
            </a:r>
            <a:r>
              <a:rPr lang="en-US" altLang="ru-RU" sz="900" dirty="0" smtClean="0">
                <a:solidFill>
                  <a:schemeClr val="tx1"/>
                </a:solidFill>
                <a:latin typeface="Arial" pitchFamily="34" charset="0"/>
                <a:cs typeface="Arial" pitchFamily="34" charset="0"/>
              </a:rPr>
              <a:t>2. </a:t>
            </a:r>
            <a:r>
              <a:rPr lang="ru-RU" altLang="ru-RU" sz="900" dirty="0" smtClean="0">
                <a:solidFill>
                  <a:schemeClr val="tx1"/>
                </a:solidFill>
                <a:latin typeface="Arial" pitchFamily="34" charset="0"/>
                <a:cs typeface="Arial" pitchFamily="34" charset="0"/>
              </a:rPr>
              <a:t>Основные правовые и нормативные документы, регламентирующие возможность организации инклюзивного образования в образовательной организации</a:t>
            </a:r>
            <a:r>
              <a:rPr lang="ru-RU" altLang="ru-RU" sz="1200" dirty="0" smtClean="0">
                <a:solidFill>
                  <a:schemeClr val="tx1"/>
                </a:solidFill>
                <a:latin typeface="Times New Roman" pitchFamily="18" charset="0"/>
                <a:cs typeface="Times New Roman" pitchFamily="18" charset="0"/>
              </a:rPr>
              <a:t/>
            </a:r>
            <a:br>
              <a:rPr lang="ru-RU" altLang="ru-RU" sz="1200" dirty="0" smtClean="0">
                <a:solidFill>
                  <a:schemeClr val="tx1"/>
                </a:solidFill>
                <a:latin typeface="Times New Roman" pitchFamily="18" charset="0"/>
                <a:cs typeface="Times New Roman" pitchFamily="18" charset="0"/>
              </a:rPr>
            </a:br>
            <a:endParaRPr lang="ru-RU" altLang="ru-RU" sz="1200" dirty="0" smtClean="0">
              <a:solidFill>
                <a:schemeClr val="tx1"/>
              </a:solidFill>
              <a:latin typeface="Times New Roman" pitchFamily="18" charset="0"/>
              <a:cs typeface="Times New Roman" pitchFamily="18" charset="0"/>
            </a:endParaRPr>
          </a:p>
        </p:txBody>
      </p:sp>
      <p:sp>
        <p:nvSpPr>
          <p:cNvPr id="40963" name="Прямоугольник 4"/>
          <p:cNvSpPr>
            <a:spLocks noChangeArrowheads="1"/>
          </p:cNvSpPr>
          <p:nvPr/>
        </p:nvSpPr>
        <p:spPr bwMode="auto">
          <a:xfrm>
            <a:off x="714375" y="1714500"/>
            <a:ext cx="8135938" cy="458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r>
              <a:rPr lang="ru-RU" altLang="ru-RU" b="1" u="sng" dirty="0" smtClean="0">
                <a:solidFill>
                  <a:schemeClr val="accent6">
                    <a:lumMod val="75000"/>
                  </a:schemeClr>
                </a:solidFill>
                <a:latin typeface="Trebuchet MS" pitchFamily="34" charset="0"/>
                <a:cs typeface="Times New Roman" pitchFamily="18" charset="0"/>
              </a:rPr>
              <a:t>Вопрос </a:t>
            </a:r>
            <a:r>
              <a:rPr lang="en-US" altLang="ru-RU" b="1" u="sng" dirty="0" smtClean="0">
                <a:solidFill>
                  <a:schemeClr val="accent6">
                    <a:lumMod val="75000"/>
                  </a:schemeClr>
                </a:solidFill>
                <a:latin typeface="Trebuchet MS" pitchFamily="34" charset="0"/>
                <a:cs typeface="Times New Roman" pitchFamily="18" charset="0"/>
              </a:rPr>
              <a:t>2. </a:t>
            </a:r>
            <a:r>
              <a:rPr lang="ru-RU" altLang="ru-RU" b="1" u="sng" dirty="0" smtClean="0">
                <a:solidFill>
                  <a:schemeClr val="accent6">
                    <a:lumMod val="75000"/>
                  </a:schemeClr>
                </a:solidFill>
                <a:latin typeface="Trebuchet MS" pitchFamily="34" charset="0"/>
              </a:rPr>
              <a:t>Основные правовые и нормативные документы, регламентирующие возможность организации инклюзивного образования в образовательной организации</a:t>
            </a:r>
            <a:endParaRPr lang="ru-RU" altLang="ru-RU" u="sng" dirty="0" smtClean="0">
              <a:solidFill>
                <a:schemeClr val="accent6">
                  <a:lumMod val="75000"/>
                </a:schemeClr>
              </a:solidFill>
              <a:latin typeface="Trebuchet MS" pitchFamily="34" charset="0"/>
            </a:endParaRPr>
          </a:p>
          <a:p>
            <a:pPr algn="just">
              <a:defRPr/>
            </a:pPr>
            <a:endParaRPr lang="en-US" altLang="ru-RU" sz="1400" dirty="0" smtClean="0">
              <a:latin typeface="Trebuchet MS" pitchFamily="34" charset="0"/>
            </a:endParaRPr>
          </a:p>
          <a:p>
            <a:pPr algn="just">
              <a:defRPr/>
            </a:pPr>
            <a:r>
              <a:rPr lang="ru-RU" altLang="ru-RU" sz="1400" b="1" dirty="0" smtClean="0">
                <a:latin typeface="Trebuchet MS" pitchFamily="34" charset="0"/>
              </a:rPr>
              <a:t>При организации инклюзивного образования образовательная организация общего образования должна:</a:t>
            </a:r>
          </a:p>
          <a:p>
            <a:pPr algn="just">
              <a:defRPr/>
            </a:pPr>
            <a:r>
              <a:rPr lang="ru-RU" altLang="ru-RU" sz="1400" dirty="0" smtClean="0">
                <a:latin typeface="Trebuchet MS" pitchFamily="34" charset="0"/>
              </a:rPr>
              <a:t>1. Внести изменения в Устав в части совместного обучения (воспитания), включая организацию совместных учебных занятий, досуга, различных видов дополнительного образования, лиц с ограниченными возможностями здоровья и лиц, не имеющих таких ограничений;</a:t>
            </a:r>
          </a:p>
          <a:p>
            <a:pPr algn="just">
              <a:defRPr/>
            </a:pPr>
            <a:r>
              <a:rPr lang="en-US" altLang="ru-RU" sz="1400" dirty="0" smtClean="0">
                <a:latin typeface="Trebuchet MS" pitchFamily="34" charset="0"/>
              </a:rPr>
              <a:t>2. </a:t>
            </a:r>
            <a:r>
              <a:rPr lang="ru-RU" altLang="ru-RU" sz="1400" dirty="0" smtClean="0">
                <a:latin typeface="Trebuchet MS" pitchFamily="34" charset="0"/>
              </a:rPr>
              <a:t>Разработать локальные акты общеобразовательной организации, регламентирующие деятельность по организации обучения лиц с ОВЗ и инвалидностью.</a:t>
            </a:r>
            <a:endParaRPr lang="en-US" altLang="ru-RU" sz="1400" dirty="0" smtClean="0">
              <a:latin typeface="Trebuchet MS" pitchFamily="34" charset="0"/>
            </a:endParaRPr>
          </a:p>
          <a:p>
            <a:pPr algn="just">
              <a:defRPr/>
            </a:pPr>
            <a:r>
              <a:rPr lang="ru-RU" altLang="ru-RU" sz="1400" dirty="0" smtClean="0">
                <a:latin typeface="Trebuchet MS" pitchFamily="34" charset="0"/>
              </a:rPr>
              <a:t>3. Обеспечить специальные условия для обучающихся с ОВЗ и инвалидностью, включенных в образовательный процесс. Например, издать приказ об утверждении плана мероприятий по созданию доступной среды, списка рабочих групп по реализации плана мероприятий;</a:t>
            </a:r>
          </a:p>
          <a:p>
            <a:pPr algn="just">
              <a:defRPr/>
            </a:pPr>
            <a:r>
              <a:rPr lang="ru-RU" altLang="ru-RU" sz="1400" dirty="0" smtClean="0">
                <a:latin typeface="Trebuchet MS" pitchFamily="34" charset="0"/>
              </a:rPr>
              <a:t>4. Разработать и утвердить документы, отражающие индивидуальную специфику обучения ребенка с ОВЗ/инвалидностью, динамику обучения и коррекционную работу (индивидуальную образовательную траекторию обучающегося, индивидуальную образовательную программу, индивидуальный образовательный маршрут и др.);</a:t>
            </a:r>
          </a:p>
          <a:p>
            <a:pPr algn="just">
              <a:defRPr/>
            </a:pPr>
            <a:endParaRPr lang="ru-RU" altLang="ru-RU" sz="1400" dirty="0" smtClean="0">
              <a:latin typeface="Trebuchet MS" pitchFamily="34" charset="0"/>
            </a:endParaRPr>
          </a:p>
        </p:txBody>
      </p:sp>
    </p:spTree>
  </p:cSld>
  <p:clrMapOvr>
    <a:overrideClrMapping bg1="lt1" tx1="dk1" bg2="lt2" tx2="dk2" accent1="accent1" accent2="accent2" accent3="accent3" accent4="accent4" accent5="accent5" accent6="accent6" hlink="hlink" folHlink="folHlink"/>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Заголовок 1"/>
          <p:cNvSpPr>
            <a:spLocks noGrp="1"/>
          </p:cNvSpPr>
          <p:nvPr>
            <p:ph type="title"/>
          </p:nvPr>
        </p:nvSpPr>
        <p:spPr>
          <a:xfrm>
            <a:off x="201613" y="115888"/>
            <a:ext cx="8691562" cy="1081087"/>
          </a:xfrm>
        </p:spPr>
        <p:txBody>
          <a:bodyPr/>
          <a:lstStyle/>
          <a:p>
            <a:pPr marL="320040" indent="-320040" eaLnBrk="1" fontAlgn="auto" hangingPunct="1">
              <a:spcAft>
                <a:spcPts val="0"/>
              </a:spcAft>
              <a:buClr>
                <a:schemeClr val="accent6">
                  <a:lumMod val="75000"/>
                </a:schemeClr>
              </a:buClr>
              <a:buFont typeface="Georgia" panose="02040502050405020303" pitchFamily="18" charset="0"/>
              <a:buNone/>
              <a:defRPr/>
            </a:pPr>
            <a:r>
              <a:rPr lang="ru-RU" altLang="ru-RU" sz="900" dirty="0" smtClean="0">
                <a:solidFill>
                  <a:schemeClr val="tx1"/>
                </a:solidFill>
                <a:latin typeface="Arial" pitchFamily="34" charset="0"/>
                <a:cs typeface="Arial" pitchFamily="34" charset="0"/>
              </a:rPr>
              <a:t>Министерство образования и науки Российской Федерации</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Образовательная </a:t>
            </a:r>
            <a:r>
              <a:rPr lang="ru-RU" altLang="ru-RU" sz="900" dirty="0" smtClean="0">
                <a:solidFill>
                  <a:schemeClr val="tx1"/>
                </a:solidFill>
                <a:latin typeface="Arial" pitchFamily="34" charset="0"/>
                <a:cs typeface="Arial" pitchFamily="34" charset="0"/>
              </a:rPr>
              <a:t>политика. </a:t>
            </a:r>
            <a:r>
              <a:rPr lang="ru-RU" altLang="ru-RU" sz="900" dirty="0" smtClean="0">
                <a:solidFill>
                  <a:schemeClr val="tx1"/>
                </a:solidFill>
                <a:latin typeface="Arial" pitchFamily="34" charset="0"/>
                <a:cs typeface="Arial" pitchFamily="34" charset="0"/>
              </a:rPr>
              <a:t>Нормативно-правовое</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обеспечение образовательного процесса детей с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ОВЗ и инвалидностью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Вопрос </a:t>
            </a:r>
            <a:r>
              <a:rPr lang="en-US" altLang="ru-RU" sz="900" dirty="0" smtClean="0">
                <a:solidFill>
                  <a:schemeClr val="tx1"/>
                </a:solidFill>
                <a:latin typeface="Arial" pitchFamily="34" charset="0"/>
                <a:cs typeface="Arial" pitchFamily="34" charset="0"/>
              </a:rPr>
              <a:t>2. </a:t>
            </a:r>
            <a:r>
              <a:rPr lang="ru-RU" altLang="ru-RU" sz="900" dirty="0" smtClean="0">
                <a:solidFill>
                  <a:schemeClr val="tx1"/>
                </a:solidFill>
                <a:latin typeface="Arial" pitchFamily="34" charset="0"/>
                <a:cs typeface="Arial" pitchFamily="34" charset="0"/>
              </a:rPr>
              <a:t>Основные правовые и нормативные документы, регламентирующие возможность организации инклюзивного образования в образовательной организации</a:t>
            </a:r>
            <a:r>
              <a:rPr lang="ru-RU" altLang="ru-RU" sz="1200" dirty="0" smtClean="0">
                <a:solidFill>
                  <a:schemeClr val="tx1"/>
                </a:solidFill>
                <a:latin typeface="Times New Roman" pitchFamily="18" charset="0"/>
                <a:cs typeface="Times New Roman" pitchFamily="18" charset="0"/>
              </a:rPr>
              <a:t/>
            </a:r>
            <a:br>
              <a:rPr lang="ru-RU" altLang="ru-RU" sz="1200" dirty="0" smtClean="0">
                <a:solidFill>
                  <a:schemeClr val="tx1"/>
                </a:solidFill>
                <a:latin typeface="Times New Roman" pitchFamily="18" charset="0"/>
                <a:cs typeface="Times New Roman" pitchFamily="18" charset="0"/>
              </a:rPr>
            </a:br>
            <a:endParaRPr lang="ru-RU" altLang="ru-RU" sz="1200" dirty="0" smtClean="0">
              <a:solidFill>
                <a:schemeClr val="tx1"/>
              </a:solidFill>
              <a:latin typeface="Times New Roman" pitchFamily="18" charset="0"/>
              <a:cs typeface="Times New Roman" pitchFamily="18" charset="0"/>
            </a:endParaRPr>
          </a:p>
        </p:txBody>
      </p:sp>
      <p:sp>
        <p:nvSpPr>
          <p:cNvPr id="41987" name="Прямоугольник 4"/>
          <p:cNvSpPr>
            <a:spLocks noChangeArrowheads="1"/>
          </p:cNvSpPr>
          <p:nvPr/>
        </p:nvSpPr>
        <p:spPr bwMode="auto">
          <a:xfrm>
            <a:off x="684213" y="1412875"/>
            <a:ext cx="8135937" cy="461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ru-RU" altLang="ru-RU" sz="1400" b="1">
                <a:latin typeface="Trebuchet MS" panose="020B0603020202020204" pitchFamily="34" charset="0"/>
              </a:rPr>
              <a:t>При организации инклюзивного образования образовательная организация общего образования должна</a:t>
            </a:r>
            <a:r>
              <a:rPr lang="ru-RU" altLang="ru-RU" sz="1400">
                <a:latin typeface="Trebuchet MS" panose="020B0603020202020204" pitchFamily="34" charset="0"/>
              </a:rPr>
              <a:t>:</a:t>
            </a:r>
          </a:p>
          <a:p>
            <a:pPr algn="just"/>
            <a:r>
              <a:rPr lang="en-US" altLang="ru-RU" sz="1400">
                <a:latin typeface="Trebuchet MS" panose="020B0603020202020204" pitchFamily="34" charset="0"/>
              </a:rPr>
              <a:t>5</a:t>
            </a:r>
            <a:r>
              <a:rPr lang="ru-RU" altLang="ru-RU" sz="1400">
                <a:latin typeface="Trebuchet MS" panose="020B0603020202020204" pitchFamily="34" charset="0"/>
              </a:rPr>
              <a:t>. Внести коррективы в штатное расписание с целью обеспечения процесса инклюзивного образования необходимыми специалистами (учитель-дефектолог, педагог-психолог, учитель-логопед, социальный педагог) либо заключить договоры с образовательными организациями для детей, нуждающихся в психолого-педагогической и медико-социальной помощи со специальными (коррекционными) образовательными организациями, лечебно-профилактическими учреждениями, учреждениями здравоохранения, учреждениями социального обслуживания населения и др.</a:t>
            </a:r>
          </a:p>
          <a:p>
            <a:pPr algn="just"/>
            <a:r>
              <a:rPr lang="en-US" altLang="ru-RU" sz="1400">
                <a:latin typeface="Trebuchet MS" panose="020B0603020202020204" pitchFamily="34" charset="0"/>
              </a:rPr>
              <a:t>6</a:t>
            </a:r>
            <a:r>
              <a:rPr lang="ru-RU" altLang="ru-RU" sz="1400">
                <a:latin typeface="Trebuchet MS" panose="020B0603020202020204" pitchFamily="34" charset="0"/>
              </a:rPr>
              <a:t>.  Осуществлять плановую подготовку (переподготовку) кадров для работы с детьми с ограниченными возможностями здоровья и инвалидностью;</a:t>
            </a:r>
          </a:p>
          <a:p>
            <a:pPr algn="just"/>
            <a:r>
              <a:rPr lang="en-US" altLang="ru-RU" sz="1400">
                <a:latin typeface="Trebuchet MS" panose="020B0603020202020204" pitchFamily="34" charset="0"/>
              </a:rPr>
              <a:t>7</a:t>
            </a:r>
            <a:r>
              <a:rPr lang="ru-RU" altLang="ru-RU" sz="1400">
                <a:latin typeface="Trebuchet MS" panose="020B0603020202020204" pitchFamily="34" charset="0"/>
              </a:rPr>
              <a:t>. Выполнять рекомендации, содержащиеся в заключениях окружной психолого-медико-педагогической комиссии, федеральных государственных учреждений медико-социальной экспертизы (для детей-инвалидов), лечебно-профилактических учреждений здравоохранения;</a:t>
            </a:r>
          </a:p>
          <a:p>
            <a:pPr algn="just"/>
            <a:r>
              <a:rPr lang="en-US" altLang="ru-RU" sz="1400">
                <a:latin typeface="Trebuchet MS" panose="020B0603020202020204" pitchFamily="34" charset="0"/>
              </a:rPr>
              <a:t>8</a:t>
            </a:r>
            <a:r>
              <a:rPr lang="ru-RU" altLang="ru-RU" sz="1400">
                <a:latin typeface="Trebuchet MS" panose="020B0603020202020204" pitchFamily="34" charset="0"/>
              </a:rPr>
              <a:t>. Иметь договор с родителями (законными представителями) детей с ОВЗ (детей с инвалидностью), в котором указывается программа обучения ребенка и другие особенности организации учебно-воспитательного процесса;</a:t>
            </a:r>
          </a:p>
          <a:p>
            <a:pPr algn="just"/>
            <a:r>
              <a:rPr lang="en-US" altLang="ru-RU" sz="1400">
                <a:latin typeface="Trebuchet MS" panose="020B0603020202020204" pitchFamily="34" charset="0"/>
              </a:rPr>
              <a:t>9</a:t>
            </a:r>
            <a:r>
              <a:rPr lang="ru-RU" altLang="ru-RU" sz="1400">
                <a:latin typeface="Trebuchet MS" panose="020B0603020202020204" pitchFamily="34" charset="0"/>
              </a:rPr>
              <a:t>.  Иметь Положение об оплате труда общеобразовательной организации с установкой размера доплат и надбавок педагогам, осуществляющим работу с детьми с ОВЗ и инвалидностью.</a:t>
            </a:r>
          </a:p>
          <a:p>
            <a:pPr algn="just"/>
            <a:endParaRPr lang="ru-RU" altLang="ru-RU" sz="1400">
              <a:latin typeface="Trebuchet MS" panose="020B0603020202020204" pitchFamily="34" charset="0"/>
            </a:endParaRPr>
          </a:p>
        </p:txBody>
      </p:sp>
    </p:spTree>
  </p:cSld>
  <p:clrMapOvr>
    <a:overrideClrMapping bg1="lt1" tx1="dk1" bg2="lt2" tx2="dk2" accent1="accent1" accent2="accent2" accent3="accent3" accent4="accent4" accent5="accent5" accent6="accent6" hlink="hlink" folHlink="folHlink"/>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Заголовок 1"/>
          <p:cNvSpPr>
            <a:spLocks noGrp="1"/>
          </p:cNvSpPr>
          <p:nvPr>
            <p:ph type="title"/>
          </p:nvPr>
        </p:nvSpPr>
        <p:spPr>
          <a:xfrm>
            <a:off x="201613" y="115888"/>
            <a:ext cx="8691562" cy="1081087"/>
          </a:xfrm>
        </p:spPr>
        <p:txBody>
          <a:bodyPr/>
          <a:lstStyle/>
          <a:p>
            <a:pPr marL="320040" indent="-320040" eaLnBrk="1" fontAlgn="auto" hangingPunct="1">
              <a:spcAft>
                <a:spcPts val="0"/>
              </a:spcAft>
              <a:buClr>
                <a:schemeClr val="accent6">
                  <a:lumMod val="75000"/>
                </a:schemeClr>
              </a:buClr>
              <a:defRPr/>
            </a:pPr>
            <a:r>
              <a:rPr lang="ru-RU" altLang="ru-RU" sz="900" dirty="0" smtClean="0">
                <a:solidFill>
                  <a:schemeClr val="tx1"/>
                </a:solidFill>
                <a:latin typeface="Arial" pitchFamily="34" charset="0"/>
                <a:cs typeface="Arial" pitchFamily="34" charset="0"/>
              </a:rPr>
              <a:t>Министерство образования и науки Российской Федерации</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Образовательная </a:t>
            </a:r>
            <a:r>
              <a:rPr lang="ru-RU" altLang="ru-RU" sz="900" dirty="0" smtClean="0">
                <a:solidFill>
                  <a:schemeClr val="tx1"/>
                </a:solidFill>
                <a:latin typeface="Arial" pitchFamily="34" charset="0"/>
                <a:cs typeface="Arial" pitchFamily="34" charset="0"/>
              </a:rPr>
              <a:t>политика. </a:t>
            </a:r>
            <a:r>
              <a:rPr lang="ru-RU" altLang="ru-RU" sz="900" dirty="0" smtClean="0">
                <a:solidFill>
                  <a:schemeClr val="tx1"/>
                </a:solidFill>
                <a:latin typeface="Arial" pitchFamily="34" charset="0"/>
                <a:cs typeface="Arial" pitchFamily="34" charset="0"/>
              </a:rPr>
              <a:t>Нормативно-правовое</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обеспечение образовательного процесса детей с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ОВЗ и инвалидностью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Вопрос </a:t>
            </a:r>
            <a:r>
              <a:rPr lang="en-US" altLang="ru-RU" sz="900" dirty="0" smtClean="0">
                <a:solidFill>
                  <a:schemeClr val="tx1"/>
                </a:solidFill>
                <a:latin typeface="Arial" pitchFamily="34" charset="0"/>
                <a:cs typeface="Arial" pitchFamily="34" charset="0"/>
              </a:rPr>
              <a:t>2. </a:t>
            </a:r>
            <a:r>
              <a:rPr lang="ru-RU" altLang="ru-RU" sz="900" dirty="0" smtClean="0">
                <a:solidFill>
                  <a:schemeClr val="tx1"/>
                </a:solidFill>
                <a:latin typeface="Arial" pitchFamily="34" charset="0"/>
                <a:cs typeface="Arial" pitchFamily="34" charset="0"/>
              </a:rPr>
              <a:t>Основные правовые и нормативные документы, регламентирующие возможность организации инклюзивного образования в образовательной организации</a:t>
            </a:r>
          </a:p>
        </p:txBody>
      </p:sp>
      <p:sp>
        <p:nvSpPr>
          <p:cNvPr id="5" name="Прямоугольник 4"/>
          <p:cNvSpPr/>
          <p:nvPr/>
        </p:nvSpPr>
        <p:spPr>
          <a:xfrm>
            <a:off x="571500" y="1928813"/>
            <a:ext cx="8135938" cy="3140075"/>
          </a:xfrm>
          <a:prstGeom prst="rect">
            <a:avLst/>
          </a:prstGeom>
        </p:spPr>
        <p:txBody>
          <a:bodyPr>
            <a:spAutoFit/>
          </a:bodyPr>
          <a:lstStyle/>
          <a:p>
            <a:pPr algn="just">
              <a:defRPr/>
            </a:pPr>
            <a:endParaRPr lang="en-US" sz="1600" dirty="0">
              <a:latin typeface="Trebuchet MS" panose="020B0603020202020204" pitchFamily="34" charset="0"/>
            </a:endParaRPr>
          </a:p>
          <a:p>
            <a:pPr algn="just">
              <a:defRPr/>
            </a:pPr>
            <a:r>
              <a:rPr lang="ru-RU" sz="1600" dirty="0">
                <a:latin typeface="Trebuchet MS" panose="020B0603020202020204" pitchFamily="34" charset="0"/>
              </a:rPr>
              <a:t>В соответствии со статьей 8 ТК РФ «Локальные нормативные акты - документы, содержащие нормы трудового права, которые принимает работодатель в пределах своей компетенции в соответствии с законами и иными нормативными правовыми актами, коллективным договором, соглашениями»</a:t>
            </a:r>
            <a:r>
              <a:rPr lang="en-US" sz="1600" dirty="0">
                <a:latin typeface="Trebuchet MS" panose="020B0603020202020204" pitchFamily="34" charset="0"/>
              </a:rPr>
              <a:t>.</a:t>
            </a:r>
          </a:p>
          <a:p>
            <a:pPr algn="just">
              <a:defRPr/>
            </a:pPr>
            <a:r>
              <a:rPr lang="ru-RU" sz="1600" dirty="0">
                <a:latin typeface="Trebuchet MS" panose="020B0603020202020204" pitchFamily="34" charset="0"/>
              </a:rPr>
              <a:t> </a:t>
            </a:r>
          </a:p>
          <a:p>
            <a:pPr algn="just">
              <a:defRPr/>
            </a:pPr>
            <a:r>
              <a:rPr lang="ru-RU" sz="1600" dirty="0">
                <a:latin typeface="Trebuchet MS" panose="020B0603020202020204" pitchFamily="34" charset="0"/>
              </a:rPr>
              <a:t>Руководитель образовательной организации при определении перечня локальных нормативных актов по основным вопросам организации и осуществлении образовательной деятельности должен руководствоваться письмом Министерства образования и науки РФ «О Федеральном законе «Об образовании в Российской Федерации» от 01.04.2013 № ИР-170/17</a:t>
            </a:r>
            <a:r>
              <a:rPr lang="en-US" sz="1600" dirty="0">
                <a:latin typeface="Trebuchet MS" panose="020B0603020202020204" pitchFamily="34" charset="0"/>
              </a:rPr>
              <a:t>.</a:t>
            </a:r>
          </a:p>
          <a:p>
            <a:pPr indent="450850" algn="just">
              <a:defRPr/>
            </a:pPr>
            <a:endParaRPr lang="en-US" altLang="ru-RU" sz="1100" dirty="0">
              <a:solidFill>
                <a:srgbClr val="000000"/>
              </a:solidFill>
              <a:latin typeface="+mn-lt"/>
              <a:ea typeface="Times New Roman" panose="02020603050405020304" pitchFamily="18" charset="0"/>
            </a:endParaRPr>
          </a:p>
          <a:p>
            <a:pPr indent="450850" algn="just">
              <a:defRPr/>
            </a:pPr>
            <a:endParaRPr lang="ru-RU" sz="1100" dirty="0">
              <a:latin typeface="+mn-lt"/>
            </a:endParaRPr>
          </a:p>
        </p:txBody>
      </p:sp>
    </p:spTree>
  </p:cSld>
  <p:clrMapOvr>
    <a:overrideClrMapping bg1="lt1" tx1="dk1" bg2="lt2" tx2="dk2" accent1="accent1" accent2="accent2" accent3="accent3" accent4="accent4" accent5="accent5" accent6="accent6" hlink="hlink" folHlink="folHlink"/>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Заголовок 1"/>
          <p:cNvSpPr>
            <a:spLocks noGrp="1"/>
          </p:cNvSpPr>
          <p:nvPr>
            <p:ph type="title"/>
          </p:nvPr>
        </p:nvSpPr>
        <p:spPr>
          <a:xfrm>
            <a:off x="179388" y="333375"/>
            <a:ext cx="7275512" cy="369888"/>
          </a:xfrm>
        </p:spPr>
        <p:txBody>
          <a:bodyPr/>
          <a:lstStyle/>
          <a:p>
            <a:pPr marL="320040" indent="-320040" eaLnBrk="1" fontAlgn="auto" hangingPunct="1">
              <a:spcAft>
                <a:spcPts val="0"/>
              </a:spcAft>
              <a:buClr>
                <a:schemeClr val="accent6">
                  <a:lumMod val="75000"/>
                </a:schemeClr>
              </a:buClr>
              <a:defRPr/>
            </a:pPr>
            <a:r>
              <a:rPr lang="ru-RU" altLang="ru-RU" sz="1200" smtClean="0">
                <a:solidFill>
                  <a:schemeClr val="tx1"/>
                </a:solidFill>
                <a:latin typeface="Times New Roman" pitchFamily="18" charset="0"/>
                <a:cs typeface="Times New Roman" pitchFamily="18" charset="0"/>
              </a:rPr>
              <a:t/>
            </a:r>
            <a:br>
              <a:rPr lang="ru-RU" altLang="ru-RU" sz="1200" smtClean="0">
                <a:solidFill>
                  <a:schemeClr val="tx1"/>
                </a:solidFill>
                <a:latin typeface="Times New Roman" pitchFamily="18" charset="0"/>
                <a:cs typeface="Times New Roman" pitchFamily="18" charset="0"/>
              </a:rPr>
            </a:br>
            <a:r>
              <a:rPr lang="ru-RU" altLang="ru-RU" sz="1200" smtClean="0">
                <a:solidFill>
                  <a:schemeClr val="tx1"/>
                </a:solidFill>
                <a:latin typeface="Times New Roman" pitchFamily="18" charset="0"/>
                <a:cs typeface="Times New Roman" pitchFamily="18" charset="0"/>
              </a:rPr>
              <a:t/>
            </a:r>
            <a:br>
              <a:rPr lang="ru-RU" altLang="ru-RU" sz="1200" smtClean="0">
                <a:solidFill>
                  <a:schemeClr val="tx1"/>
                </a:solidFill>
                <a:latin typeface="Times New Roman" pitchFamily="18" charset="0"/>
                <a:cs typeface="Times New Roman" pitchFamily="18" charset="0"/>
              </a:rPr>
            </a:br>
            <a:endParaRPr lang="ru-RU" altLang="ru-RU" sz="1200" smtClean="0">
              <a:solidFill>
                <a:schemeClr val="tx1"/>
              </a:solidFill>
              <a:latin typeface="Times New Roman" pitchFamily="18" charset="0"/>
              <a:cs typeface="Times New Roman" pitchFamily="18" charset="0"/>
            </a:endParaRPr>
          </a:p>
        </p:txBody>
      </p:sp>
      <p:sp>
        <p:nvSpPr>
          <p:cNvPr id="44035" name="Объект 2"/>
          <p:cNvSpPr>
            <a:spLocks noGrp="1"/>
          </p:cNvSpPr>
          <p:nvPr>
            <p:ph sz="quarter" idx="13"/>
          </p:nvPr>
        </p:nvSpPr>
        <p:spPr>
          <a:xfrm>
            <a:off x="539750" y="1571625"/>
            <a:ext cx="8318500" cy="4233863"/>
          </a:xfrm>
        </p:spPr>
        <p:txBody>
          <a:bodyPr/>
          <a:lstStyle/>
          <a:p>
            <a:pPr marL="0" indent="0" algn="just" eaLnBrk="1" hangingPunct="1">
              <a:buFont typeface="Wingdings 3" panose="05040102010807070707" pitchFamily="18" charset="2"/>
              <a:buNone/>
            </a:pPr>
            <a:r>
              <a:rPr lang="ru-RU" altLang="ru-RU" sz="1400" smtClean="0">
                <a:solidFill>
                  <a:schemeClr val="tx1"/>
                </a:solidFill>
              </a:rPr>
              <a:t>	Таким образом, получение образования детьми с ограниченными возможностями образования является одним из основных и неотъемлемых условий их успешной социализации, обеспечения их полноценного участия в жизни общества, эффективной самореализации в различных видах профессиональной и социальной деятельности. Организация такого образования является обязанностью публичной власти. В целях реализации права каждого человека на образование федеральными государственными органами, органами государственной власти субъектов Российской Федерации и органами местного самоуправления создаются необходимые условия для получения без дискриминации качественного образования лицами с ограниченными возможностями здоровья, для коррекции нарушений развития и социальной адаптации, оказания ранней коррекционной помощи на основе специальных педагогических подходов и наиболее подходящих для этих лиц языков, методов и способов общения и условия, в максимальной степени способствующие получению образования определенного уровня и определенной направленности, а также социальному развитию этих лиц, в том числе посредством организации инклюзивного образования лиц с ограниченными возможностями здоровья (п.1 ч.5 ст.5 Федерального закона от 27.12.2012 № 273-ФЗ «Об образовании в Российской Федерации»). В частности, для обеспечения процесса получения образования детьми с ОВЗ и инвалидностью создается обширная нормативная правовая база. Овладение знаниями о документах, использующихся для сопровождения обучения и воспитания детей, позволит оказать им более квалифицированную помощь в становлении и развитии, интеграции в социум.</a:t>
            </a:r>
          </a:p>
        </p:txBody>
      </p:sp>
      <p:sp>
        <p:nvSpPr>
          <p:cNvPr id="44036" name="Заголовок 1"/>
          <p:cNvSpPr txBox="1">
            <a:spLocks/>
          </p:cNvSpPr>
          <p:nvPr/>
        </p:nvSpPr>
        <p:spPr bwMode="auto">
          <a:xfrm>
            <a:off x="201613" y="115888"/>
            <a:ext cx="8691562" cy="720725"/>
          </a:xfrm>
          <a:prstGeom prst="rect">
            <a:avLst/>
          </a:prstGeom>
          <a:noFill/>
          <a:ln w="9525">
            <a:noFill/>
            <a:miter lim="800000"/>
            <a:headEnd/>
            <a:tailEnd/>
          </a:ln>
        </p:spPr>
        <p:txBody>
          <a:bodyPr/>
          <a:lstStyle/>
          <a:p>
            <a:pPr algn="r" defTabSz="457200" eaLnBrk="1" hangingPunct="1">
              <a:defRPr/>
            </a:pPr>
            <a:r>
              <a:rPr lang="ru-RU" altLang="ru-RU" sz="900" b="1" dirty="0">
                <a:latin typeface="Arial" charset="0"/>
                <a:cs typeface="Arial" charset="0"/>
              </a:rPr>
              <a:t>Министерство образования и науки Российской Федерации</a:t>
            </a:r>
            <a:br>
              <a:rPr lang="ru-RU" altLang="ru-RU" sz="900" b="1" dirty="0">
                <a:latin typeface="Arial" charset="0"/>
                <a:cs typeface="Arial" charset="0"/>
              </a:rPr>
            </a:br>
            <a:r>
              <a:rPr lang="ru-RU" altLang="ru-RU" sz="900" b="1" dirty="0">
                <a:latin typeface="Arial" charset="0"/>
                <a:cs typeface="Arial" charset="0"/>
              </a:rPr>
              <a:t/>
            </a:r>
            <a:br>
              <a:rPr lang="ru-RU" altLang="ru-RU" sz="900" b="1" dirty="0">
                <a:latin typeface="Arial" charset="0"/>
                <a:cs typeface="Arial" charset="0"/>
              </a:rPr>
            </a:br>
            <a:r>
              <a:rPr lang="ru-RU" altLang="ru-RU" sz="900" b="1" dirty="0">
                <a:solidFill>
                  <a:prstClr val="black"/>
                </a:solidFill>
                <a:effectLst>
                  <a:reflection blurRad="6350" stA="55000" endA="300" endPos="45500" dir="5400000" sy="-100000" algn="bl" rotWithShape="0"/>
                </a:effectLst>
                <a:ea typeface="+mj-ea"/>
              </a:rPr>
              <a:t> Образовательная политика. </a:t>
            </a:r>
            <a:r>
              <a:rPr lang="ru-RU" altLang="ru-RU" sz="900" b="1" dirty="0">
                <a:solidFill>
                  <a:prstClr val="black"/>
                </a:solidFill>
                <a:effectLst>
                  <a:reflection blurRad="6350" stA="55000" endA="300" endPos="45500" dir="5400000" sy="-100000" algn="bl" rotWithShape="0"/>
                </a:effectLst>
                <a:ea typeface="+mj-ea"/>
              </a:rPr>
              <a:t>Нормативно-правовое</a:t>
            </a:r>
            <a:br>
              <a:rPr lang="ru-RU" altLang="ru-RU" sz="900" b="1" dirty="0">
                <a:solidFill>
                  <a:prstClr val="black"/>
                </a:solidFill>
                <a:effectLst>
                  <a:reflection blurRad="6350" stA="55000" endA="300" endPos="45500" dir="5400000" sy="-100000" algn="bl" rotWithShape="0"/>
                </a:effectLst>
                <a:ea typeface="+mj-ea"/>
              </a:rPr>
            </a:br>
            <a:r>
              <a:rPr lang="ru-RU" altLang="ru-RU" sz="900" b="1" dirty="0">
                <a:solidFill>
                  <a:prstClr val="black"/>
                </a:solidFill>
                <a:effectLst>
                  <a:reflection blurRad="6350" stA="55000" endA="300" endPos="45500" dir="5400000" sy="-100000" algn="bl" rotWithShape="0"/>
                </a:effectLst>
                <a:ea typeface="+mj-ea"/>
              </a:rPr>
              <a:t> обеспечение образовательного процесса детей с </a:t>
            </a:r>
            <a:br>
              <a:rPr lang="ru-RU" altLang="ru-RU" sz="900" b="1" dirty="0">
                <a:solidFill>
                  <a:prstClr val="black"/>
                </a:solidFill>
                <a:effectLst>
                  <a:reflection blurRad="6350" stA="55000" endA="300" endPos="45500" dir="5400000" sy="-100000" algn="bl" rotWithShape="0"/>
                </a:effectLst>
                <a:ea typeface="+mj-ea"/>
              </a:rPr>
            </a:br>
            <a:r>
              <a:rPr lang="ru-RU" altLang="ru-RU" sz="900" b="1" dirty="0">
                <a:solidFill>
                  <a:prstClr val="black"/>
                </a:solidFill>
                <a:effectLst>
                  <a:reflection blurRad="6350" stA="55000" endA="300" endPos="45500" dir="5400000" sy="-100000" algn="bl" rotWithShape="0"/>
                </a:effectLst>
                <a:ea typeface="+mj-ea"/>
              </a:rPr>
              <a:t>ОВЗ и инвалидностью </a:t>
            </a:r>
            <a:endParaRPr lang="ru-RU" altLang="ru-RU" sz="900" b="1" dirty="0">
              <a:latin typeface="Arial" charset="0"/>
              <a:cs typeface="Arial" charset="0"/>
            </a:endParaRPr>
          </a:p>
          <a:p>
            <a:pPr algn="r" defTabSz="457200" eaLnBrk="1" hangingPunct="1">
              <a:defRPr/>
            </a:pPr>
            <a:endParaRPr lang="ru-RU" altLang="ru-RU" sz="900" b="1" dirty="0">
              <a:latin typeface="Arial" charset="0"/>
              <a:cs typeface="Arial" charset="0"/>
            </a:endParaRPr>
          </a:p>
          <a:p>
            <a:pPr algn="r" defTabSz="457200" eaLnBrk="1" hangingPunct="1">
              <a:defRPr/>
            </a:pPr>
            <a:r>
              <a:rPr lang="ru-RU" altLang="ru-RU" sz="900" b="1" dirty="0">
                <a:latin typeface="Arial" charset="0"/>
                <a:cs typeface="Arial" charset="0"/>
              </a:rPr>
              <a:t>Вопрос </a:t>
            </a:r>
            <a:r>
              <a:rPr lang="en-US" altLang="ru-RU" sz="900" b="1" dirty="0">
                <a:latin typeface="Arial" charset="0"/>
                <a:cs typeface="Arial" charset="0"/>
              </a:rPr>
              <a:t>2. </a:t>
            </a:r>
            <a:r>
              <a:rPr lang="ru-RU" altLang="ru-RU" sz="900" b="1" dirty="0">
                <a:latin typeface="Arial" charset="0"/>
                <a:cs typeface="Arial" charset="0"/>
              </a:rPr>
              <a:t>Основные правовые и нормативные документы, регламентирующие возможность организации инклюзивного образования в образовательной организации </a:t>
            </a:r>
            <a:r>
              <a:rPr lang="ru-RU" altLang="ru-RU" sz="1000" b="1" dirty="0">
                <a:latin typeface="Trebuchet MS" pitchFamily="34" charset="0"/>
                <a:cs typeface="Times New Roman" pitchFamily="18" charset="0"/>
              </a:rPr>
              <a:t/>
            </a:r>
            <a:br>
              <a:rPr lang="ru-RU" altLang="ru-RU" sz="1000" b="1" dirty="0">
                <a:latin typeface="Trebuchet MS" pitchFamily="34" charset="0"/>
                <a:cs typeface="Times New Roman" pitchFamily="18" charset="0"/>
              </a:rPr>
            </a:br>
            <a:endParaRPr lang="ru-RU" altLang="ru-RU" sz="1200" b="1" dirty="0">
              <a:latin typeface="Times New Roman" pitchFamily="18" charset="0"/>
              <a:cs typeface="Times New Roman" pitchFamily="18" charset="0"/>
            </a:endParaRPr>
          </a:p>
        </p:txBody>
      </p:sp>
      <p:pic>
        <p:nvPicPr>
          <p:cNvPr id="5" name="Picture 2" descr="C:\Users\little_user\AppData\Local\Microsoft\Windows\Temporary Internet Files\Content.IE5\61NAB5WY\icon-arrow-left-green-6097-large[1].png"/>
          <p:cNvPicPr>
            <a:picLocks noChangeAspect="1" noChangeArrowheads="1"/>
          </p:cNvPicPr>
          <p:nvPr/>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flipV="1">
            <a:off x="827584" y="1427133"/>
            <a:ext cx="640365" cy="45992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Рисунок 3" descr="th 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29438" y="4643438"/>
            <a:ext cx="1933575"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p:nvPr>
        </p:nvSpPr>
        <p:spPr>
          <a:xfrm>
            <a:off x="201613" y="115888"/>
            <a:ext cx="8691562" cy="1081087"/>
          </a:xfrm>
        </p:spPr>
        <p:txBody>
          <a:bodyPr/>
          <a:lstStyle/>
          <a:p>
            <a:pPr marL="320040" indent="-320040" eaLnBrk="1" fontAlgn="auto" hangingPunct="1">
              <a:spcAft>
                <a:spcPts val="0"/>
              </a:spcAft>
              <a:buClr>
                <a:schemeClr val="accent6">
                  <a:lumMod val="75000"/>
                </a:schemeClr>
              </a:buClr>
              <a:buFont typeface="Georgia" panose="02040502050405020303" pitchFamily="18" charset="0"/>
              <a:buNone/>
              <a:defRPr/>
            </a:pPr>
            <a:r>
              <a:rPr lang="ru-RU" altLang="ru-RU" sz="900" dirty="0" smtClean="0">
                <a:solidFill>
                  <a:schemeClr val="tx1"/>
                </a:solidFill>
                <a:latin typeface="Arial" pitchFamily="34" charset="0"/>
                <a:cs typeface="Arial" pitchFamily="34" charset="0"/>
              </a:rPr>
              <a:t>Министерство образования и науки Российской Федерации</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Образовательная </a:t>
            </a:r>
            <a:r>
              <a:rPr lang="ru-RU" altLang="ru-RU" sz="900" dirty="0" smtClean="0">
                <a:solidFill>
                  <a:schemeClr val="tx1"/>
                </a:solidFill>
                <a:latin typeface="Arial" pitchFamily="34" charset="0"/>
                <a:cs typeface="Arial" pitchFamily="34" charset="0"/>
              </a:rPr>
              <a:t>политика. </a:t>
            </a:r>
            <a:r>
              <a:rPr lang="ru-RU" altLang="ru-RU" sz="900" dirty="0" smtClean="0">
                <a:solidFill>
                  <a:schemeClr val="tx1"/>
                </a:solidFill>
                <a:latin typeface="Arial" pitchFamily="34" charset="0"/>
                <a:cs typeface="Arial" pitchFamily="34" charset="0"/>
              </a:rPr>
              <a:t>Нормативно-правовое</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обеспечение образовательного процесса детей с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ОВЗ и инвалидностью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Вопрос 1. Нормативная правовая база, регулирующая деятельность образовательной организации, реализующей инклюзивную практику в России</a:t>
            </a:r>
            <a:r>
              <a:rPr lang="ru-RU" altLang="ru-RU" sz="1200" dirty="0" smtClean="0">
                <a:solidFill>
                  <a:schemeClr val="tx1"/>
                </a:solidFill>
                <a:latin typeface="Arial" pitchFamily="34" charset="0"/>
                <a:cs typeface="Arial" pitchFamily="34" charset="0"/>
              </a:rPr>
              <a:t/>
            </a:r>
            <a:br>
              <a:rPr lang="ru-RU" altLang="ru-RU" sz="1200" dirty="0" smtClean="0">
                <a:solidFill>
                  <a:schemeClr val="tx1"/>
                </a:solidFill>
                <a:latin typeface="Arial" pitchFamily="34" charset="0"/>
                <a:cs typeface="Arial" pitchFamily="34" charset="0"/>
              </a:rPr>
            </a:br>
            <a:endParaRPr lang="ru-RU" altLang="ru-RU" sz="1200" dirty="0" smtClean="0">
              <a:solidFill>
                <a:schemeClr val="tx1"/>
              </a:solidFill>
              <a:latin typeface="Arial" pitchFamily="34" charset="0"/>
              <a:cs typeface="Arial" pitchFamily="34" charset="0"/>
            </a:endParaRPr>
          </a:p>
        </p:txBody>
      </p:sp>
      <p:sp>
        <p:nvSpPr>
          <p:cNvPr id="8196" name="Объект 2"/>
          <p:cNvSpPr>
            <a:spLocks noGrp="1"/>
          </p:cNvSpPr>
          <p:nvPr>
            <p:ph sz="quarter" idx="13"/>
          </p:nvPr>
        </p:nvSpPr>
        <p:spPr>
          <a:xfrm>
            <a:off x="468313" y="1196975"/>
            <a:ext cx="8461375" cy="5111750"/>
          </a:xfrm>
        </p:spPr>
        <p:txBody>
          <a:bodyPr/>
          <a:lstStyle/>
          <a:p>
            <a:pPr marL="0" indent="0" algn="just" eaLnBrk="1" hangingPunct="1">
              <a:buClrTx/>
              <a:buFont typeface="Wingdings 3" panose="05040102010807070707" pitchFamily="18" charset="2"/>
              <a:buNone/>
            </a:pPr>
            <a:endParaRPr lang="ru-RU" altLang="ru-RU" smtClean="0">
              <a:solidFill>
                <a:schemeClr val="tx1"/>
              </a:solidFill>
            </a:endParaRPr>
          </a:p>
          <a:p>
            <a:pPr marL="0" indent="0" algn="just" eaLnBrk="1" hangingPunct="1">
              <a:buClrTx/>
              <a:buFont typeface="Wingdings 3" panose="05040102010807070707" pitchFamily="18" charset="2"/>
              <a:buNone/>
            </a:pPr>
            <a:r>
              <a:rPr lang="ru-RU" altLang="ru-RU" smtClean="0">
                <a:solidFill>
                  <a:schemeClr val="tx1"/>
                </a:solidFill>
              </a:rPr>
              <a:t>Россия подписала Конвенцию ООН о правах инвалидов 24 сентября 2008 года. После этого Министерством образования и науки РФ 18 апреля 2008 года были сформулированы Рекомендации по созданию условий для получения образования детьми с ограниченными возможностями здоровья и детьми-инвалидами в субъекте Российской Федерации: «Действующее законодательство в настоящее время позволяет организовывать обучение и воспитание детей с ограниченными возможностями здоровья в обычных … образовательных учреждениях, … не являющихся коррекционными, … в одном классе с детьми, не имеющими нарушений развития» </a:t>
            </a:r>
          </a:p>
          <a:p>
            <a:pPr marL="0" indent="0" algn="just" eaLnBrk="1" hangingPunct="1">
              <a:buClrTx/>
              <a:buFont typeface="Wingdings 3" panose="05040102010807070707" pitchFamily="18" charset="2"/>
              <a:buNone/>
            </a:pPr>
            <a:r>
              <a:rPr lang="en-US" altLang="ru-RU" sz="1200" smtClean="0">
                <a:solidFill>
                  <a:schemeClr val="tx1"/>
                </a:solidFill>
              </a:rPr>
              <a:t>(</a:t>
            </a:r>
            <a:r>
              <a:rPr lang="ru-RU" altLang="ru-RU" sz="1200" smtClean="0">
                <a:solidFill>
                  <a:schemeClr val="tx1"/>
                </a:solidFill>
              </a:rPr>
              <a:t>Письмо Министерства образования и науки РФ «О создании условий для получения образования детьми с ограниченными возможностями здоровья и детьми-инвалидами» от 18 апреля 2008 г. №АФ-150/06)</a:t>
            </a:r>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Заголовок 1"/>
          <p:cNvSpPr>
            <a:spLocks noGrp="1"/>
          </p:cNvSpPr>
          <p:nvPr>
            <p:ph type="title"/>
          </p:nvPr>
        </p:nvSpPr>
        <p:spPr>
          <a:xfrm>
            <a:off x="201613" y="115888"/>
            <a:ext cx="8691562" cy="1081087"/>
          </a:xfrm>
        </p:spPr>
        <p:txBody>
          <a:bodyPr/>
          <a:lstStyle/>
          <a:p>
            <a:pPr marL="320040" indent="-320040" eaLnBrk="1" fontAlgn="auto" hangingPunct="1">
              <a:spcAft>
                <a:spcPts val="0"/>
              </a:spcAft>
              <a:buClr>
                <a:schemeClr val="accent6">
                  <a:lumMod val="75000"/>
                </a:schemeClr>
              </a:buClr>
              <a:buFont typeface="Georgia" panose="02040502050405020303" pitchFamily="18" charset="0"/>
              <a:buNone/>
              <a:defRPr/>
            </a:pPr>
            <a:r>
              <a:rPr lang="ru-RU" altLang="ru-RU" sz="900" dirty="0" smtClean="0">
                <a:solidFill>
                  <a:schemeClr val="tx1"/>
                </a:solidFill>
                <a:latin typeface="Arial" pitchFamily="34" charset="0"/>
                <a:cs typeface="Arial" pitchFamily="34" charset="0"/>
              </a:rPr>
              <a:t>Министерство образования и науки Российской Федерации</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Образовательная </a:t>
            </a:r>
            <a:r>
              <a:rPr lang="ru-RU" altLang="ru-RU" sz="900" dirty="0" smtClean="0">
                <a:solidFill>
                  <a:schemeClr val="tx1"/>
                </a:solidFill>
                <a:latin typeface="Arial" pitchFamily="34" charset="0"/>
                <a:cs typeface="Arial" pitchFamily="34" charset="0"/>
              </a:rPr>
              <a:t>политика. </a:t>
            </a:r>
            <a:r>
              <a:rPr lang="ru-RU" altLang="ru-RU" sz="900" dirty="0" smtClean="0">
                <a:solidFill>
                  <a:schemeClr val="tx1"/>
                </a:solidFill>
                <a:latin typeface="Arial" pitchFamily="34" charset="0"/>
                <a:cs typeface="Arial" pitchFamily="34" charset="0"/>
              </a:rPr>
              <a:t>Нормативно-правовое</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обеспечение образовательного процесса детей с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ОВЗ и инвалидностью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Вопрос 1. Нормативная правовая база, регулирующая деятельность образовательной организации, реализующей инклюзивную практику в России</a:t>
            </a:r>
            <a:r>
              <a:rPr lang="ru-RU" altLang="ru-RU" sz="1200" dirty="0" smtClean="0">
                <a:solidFill>
                  <a:schemeClr val="tx1"/>
                </a:solidFill>
                <a:latin typeface="Times New Roman" pitchFamily="18" charset="0"/>
                <a:cs typeface="Times New Roman" pitchFamily="18" charset="0"/>
              </a:rPr>
              <a:t/>
            </a:r>
            <a:br>
              <a:rPr lang="ru-RU" altLang="ru-RU" sz="1200" dirty="0" smtClean="0">
                <a:solidFill>
                  <a:schemeClr val="tx1"/>
                </a:solidFill>
                <a:latin typeface="Times New Roman" pitchFamily="18" charset="0"/>
                <a:cs typeface="Times New Roman" pitchFamily="18" charset="0"/>
              </a:rPr>
            </a:br>
            <a:endParaRPr lang="ru-RU" altLang="ru-RU" sz="1200" dirty="0" smtClean="0">
              <a:solidFill>
                <a:schemeClr val="tx1"/>
              </a:solidFill>
              <a:latin typeface="Times New Roman" pitchFamily="18" charset="0"/>
              <a:cs typeface="Times New Roman" pitchFamily="18" charset="0"/>
            </a:endParaRPr>
          </a:p>
        </p:txBody>
      </p:sp>
      <p:sp>
        <p:nvSpPr>
          <p:cNvPr id="9219" name="Объект 2"/>
          <p:cNvSpPr>
            <a:spLocks noGrp="1"/>
          </p:cNvSpPr>
          <p:nvPr>
            <p:ph sz="quarter" idx="13"/>
          </p:nvPr>
        </p:nvSpPr>
        <p:spPr>
          <a:xfrm>
            <a:off x="468313" y="1196975"/>
            <a:ext cx="8461375" cy="5111750"/>
          </a:xfrm>
        </p:spPr>
        <p:txBody>
          <a:bodyPr/>
          <a:lstStyle/>
          <a:p>
            <a:pPr marL="0" indent="0" algn="just" eaLnBrk="1" hangingPunct="1">
              <a:buClrTx/>
              <a:buFont typeface="Wingdings 3" panose="05040102010807070707" pitchFamily="18" charset="2"/>
              <a:buNone/>
            </a:pPr>
            <a:endParaRPr lang="en-US" altLang="ru-RU" smtClean="0">
              <a:solidFill>
                <a:schemeClr val="tx1"/>
              </a:solidFill>
            </a:endParaRPr>
          </a:p>
          <a:p>
            <a:pPr marL="0" indent="0" algn="just" eaLnBrk="1" hangingPunct="1">
              <a:buClrTx/>
              <a:buFont typeface="Wingdings 3" panose="05040102010807070707" pitchFamily="18" charset="2"/>
              <a:buNone/>
            </a:pPr>
            <a:r>
              <a:rPr lang="ru-RU" altLang="ru-RU" smtClean="0">
                <a:solidFill>
                  <a:schemeClr val="tx1"/>
                </a:solidFill>
              </a:rPr>
              <a:t>С целью создания дополнительных гарантий обеспечения, защиты и развития прав людей с инвалидностью в России была ратифицирована Конвенция о правах инвалидов (Федеральный закон от 3 мая 2012 г. № 46-ФЗ «О ратификации Конвенции о правах инвалидов»). Конвенция вступила в силу 25 октября 2012 года. В соответствии с требованиями, государства-участники Конвенции обязаны принять надлежащие законодательные, административные меры для того, чтобы люди с инвалидностью могли реализовать свои права. Также им следует внести изменения в законодательство для того, чтобы предотвратить дискриминацию людей с инвалидностью. </a:t>
            </a:r>
          </a:p>
          <a:p>
            <a:pPr marL="0" indent="0" algn="just" eaLnBrk="1" hangingPunct="1">
              <a:buClrTx/>
              <a:buFont typeface="Wingdings 3" panose="05040102010807070707" pitchFamily="18" charset="2"/>
              <a:buNone/>
            </a:pPr>
            <a:endParaRPr lang="ru-RU" altLang="ru-RU" smtClean="0">
              <a:solidFill>
                <a:schemeClr val="tx1"/>
              </a:solidFill>
            </a:endParaRPr>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Заголовок 1"/>
          <p:cNvSpPr>
            <a:spLocks noGrp="1"/>
          </p:cNvSpPr>
          <p:nvPr>
            <p:ph type="title"/>
          </p:nvPr>
        </p:nvSpPr>
        <p:spPr>
          <a:xfrm>
            <a:off x="201613" y="115888"/>
            <a:ext cx="8691562" cy="1081087"/>
          </a:xfrm>
        </p:spPr>
        <p:txBody>
          <a:bodyPr/>
          <a:lstStyle/>
          <a:p>
            <a:pPr marL="320040" indent="-320040" eaLnBrk="1" fontAlgn="auto" hangingPunct="1">
              <a:spcAft>
                <a:spcPts val="0"/>
              </a:spcAft>
              <a:buClr>
                <a:schemeClr val="accent6">
                  <a:lumMod val="75000"/>
                </a:schemeClr>
              </a:buClr>
              <a:buFont typeface="Georgia" panose="02040502050405020303" pitchFamily="18" charset="0"/>
              <a:buNone/>
              <a:defRPr/>
            </a:pPr>
            <a:r>
              <a:rPr lang="ru-RU" altLang="ru-RU" sz="900" dirty="0" smtClean="0">
                <a:solidFill>
                  <a:schemeClr val="tx1"/>
                </a:solidFill>
                <a:latin typeface="Arial" pitchFamily="34" charset="0"/>
                <a:cs typeface="Arial" pitchFamily="34" charset="0"/>
              </a:rPr>
              <a:t>Министерство образования и науки Российской Федерации</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Образовательная политика. </a:t>
            </a:r>
            <a:r>
              <a:rPr lang="ru-RU" altLang="ru-RU" sz="900" dirty="0" smtClean="0">
                <a:solidFill>
                  <a:schemeClr val="tx1"/>
                </a:solidFill>
                <a:latin typeface="Arial" pitchFamily="34" charset="0"/>
                <a:cs typeface="Arial" pitchFamily="34" charset="0"/>
              </a:rPr>
              <a:t>Нормативно-правовое</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обеспечение образовательного процесса детей с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ОВЗ и инвалидностью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Вопрос 1. Нормативная правовая база, регулирующая деятельность образовательной организации, реализующей инклюзивную практику в России</a:t>
            </a:r>
            <a:r>
              <a:rPr lang="ru-RU" altLang="ru-RU" sz="1200" dirty="0" smtClean="0">
                <a:solidFill>
                  <a:schemeClr val="tx1"/>
                </a:solidFill>
                <a:latin typeface="Times New Roman" pitchFamily="18" charset="0"/>
                <a:cs typeface="Times New Roman" pitchFamily="18" charset="0"/>
              </a:rPr>
              <a:t/>
            </a:r>
            <a:br>
              <a:rPr lang="ru-RU" altLang="ru-RU" sz="1200" dirty="0" smtClean="0">
                <a:solidFill>
                  <a:schemeClr val="tx1"/>
                </a:solidFill>
                <a:latin typeface="Times New Roman" pitchFamily="18" charset="0"/>
                <a:cs typeface="Times New Roman" pitchFamily="18" charset="0"/>
              </a:rPr>
            </a:br>
            <a:endParaRPr lang="ru-RU" altLang="ru-RU" sz="1200" dirty="0" smtClean="0">
              <a:solidFill>
                <a:schemeClr val="tx1"/>
              </a:solidFill>
              <a:latin typeface="Times New Roman" pitchFamily="18" charset="0"/>
              <a:cs typeface="Times New Roman" pitchFamily="18" charset="0"/>
            </a:endParaRPr>
          </a:p>
        </p:txBody>
      </p:sp>
      <p:sp>
        <p:nvSpPr>
          <p:cNvPr id="10243" name="Объект 2"/>
          <p:cNvSpPr>
            <a:spLocks noGrp="1"/>
          </p:cNvSpPr>
          <p:nvPr>
            <p:ph sz="quarter" idx="13"/>
          </p:nvPr>
        </p:nvSpPr>
        <p:spPr>
          <a:xfrm>
            <a:off x="468313" y="1196975"/>
            <a:ext cx="8318500" cy="5111750"/>
          </a:xfrm>
        </p:spPr>
        <p:txBody>
          <a:bodyPr/>
          <a:lstStyle/>
          <a:p>
            <a:pPr marL="0" indent="0" algn="just" eaLnBrk="1" hangingPunct="1">
              <a:buClrTx/>
              <a:buFont typeface="Wingdings 3" panose="05040102010807070707" pitchFamily="18" charset="2"/>
              <a:buNone/>
            </a:pPr>
            <a:endParaRPr lang="en-US" altLang="ru-RU" smtClean="0">
              <a:solidFill>
                <a:schemeClr val="tx1"/>
              </a:solidFill>
            </a:endParaRPr>
          </a:p>
          <a:p>
            <a:pPr marL="0" indent="0" algn="just" eaLnBrk="1" hangingPunct="1">
              <a:buClrTx/>
              <a:buFont typeface="Wingdings 3" panose="05040102010807070707" pitchFamily="18" charset="2"/>
              <a:buNone/>
            </a:pPr>
            <a:endParaRPr lang="en-US" altLang="ru-RU" smtClean="0">
              <a:solidFill>
                <a:schemeClr val="tx1"/>
              </a:solidFill>
            </a:endParaRPr>
          </a:p>
          <a:p>
            <a:pPr marL="0" indent="0" algn="just" eaLnBrk="1" hangingPunct="1">
              <a:buClrTx/>
              <a:buFont typeface="Wingdings 3" panose="05040102010807070707" pitchFamily="18" charset="2"/>
              <a:buNone/>
            </a:pPr>
            <a:r>
              <a:rPr lang="ru-RU" altLang="ru-RU" smtClean="0">
                <a:solidFill>
                  <a:schemeClr val="tx1"/>
                </a:solidFill>
              </a:rPr>
              <a:t>Первоисточник права в России – Конституция.</a:t>
            </a:r>
            <a:r>
              <a:rPr lang="ru-RU" altLang="ru-RU" b="1" smtClean="0">
                <a:solidFill>
                  <a:schemeClr val="tx1"/>
                </a:solidFill>
              </a:rPr>
              <a:t> </a:t>
            </a:r>
            <a:endParaRPr lang="en-US" altLang="ru-RU" b="1" smtClean="0">
              <a:solidFill>
                <a:schemeClr val="tx1"/>
              </a:solidFill>
            </a:endParaRPr>
          </a:p>
          <a:p>
            <a:pPr marL="0" indent="0" algn="just" eaLnBrk="1" hangingPunct="1">
              <a:buClrTx/>
              <a:buFont typeface="Wingdings 3" panose="05040102010807070707" pitchFamily="18" charset="2"/>
              <a:buNone/>
            </a:pPr>
            <a:r>
              <a:rPr lang="ru-RU" altLang="ru-RU" b="1" smtClean="0">
                <a:solidFill>
                  <a:schemeClr val="tx1"/>
                </a:solidFill>
              </a:rPr>
              <a:t>Конституция Российской Федерации</a:t>
            </a:r>
            <a:r>
              <a:rPr lang="ru-RU" altLang="ru-RU" smtClean="0">
                <a:solidFill>
                  <a:schemeClr val="tx1"/>
                </a:solidFill>
              </a:rPr>
              <a:t> от 12 декабря 1993 года (с учетом поправок, внесенных Законами Российской Федерации о поправках к Конституции Российской Федерации от 30 декабря 2008 года № 6-ФКЗ, от 30 декабря 2008 № 7-ФКЗ, от 05 февраля 2014 года №2-ФКЗ, от 21 июля 2014 года №11-ФКЗ) обозначает право каждого гражданина России на образование и декларируют равные возможности его получения вне зависимости от расовой, культурно-этнической, религиозной принадлежности и др. (статья 43) </a:t>
            </a:r>
          </a:p>
        </p:txBody>
      </p:sp>
      <p:pic>
        <p:nvPicPr>
          <p:cNvPr id="10244" name="Рисунок 3" descr="th 7.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786563" y="1357313"/>
            <a:ext cx="1714500" cy="121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Рисунок 3" descr="th.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27763" y="5084763"/>
            <a:ext cx="2857500" cy="16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p:nvPr>
        </p:nvSpPr>
        <p:spPr>
          <a:xfrm>
            <a:off x="201613" y="115888"/>
            <a:ext cx="8691562" cy="1081087"/>
          </a:xfrm>
        </p:spPr>
        <p:txBody>
          <a:bodyPr/>
          <a:lstStyle/>
          <a:p>
            <a:pPr marL="320040" indent="-320040" eaLnBrk="1" fontAlgn="auto" hangingPunct="1">
              <a:spcAft>
                <a:spcPts val="0"/>
              </a:spcAft>
              <a:buClr>
                <a:schemeClr val="accent6">
                  <a:lumMod val="75000"/>
                </a:schemeClr>
              </a:buClr>
              <a:buFont typeface="Georgia" panose="02040502050405020303" pitchFamily="18" charset="0"/>
              <a:buNone/>
              <a:defRPr/>
            </a:pPr>
            <a:r>
              <a:rPr lang="ru-RU" altLang="ru-RU" sz="900" dirty="0" smtClean="0">
                <a:solidFill>
                  <a:schemeClr val="tx1"/>
                </a:solidFill>
                <a:latin typeface="Arial" pitchFamily="34" charset="0"/>
                <a:cs typeface="Arial" pitchFamily="34" charset="0"/>
              </a:rPr>
              <a:t>Министерство образования и науки Российской Федерации</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Нормативная </a:t>
            </a:r>
            <a:r>
              <a:rPr lang="ru-RU" altLang="ru-RU" sz="900" dirty="0" smtClean="0">
                <a:solidFill>
                  <a:schemeClr val="tx1"/>
                </a:solidFill>
                <a:latin typeface="Arial" pitchFamily="34" charset="0"/>
                <a:cs typeface="Arial" pitchFamily="34" charset="0"/>
              </a:rPr>
              <a:t>правовая база Российской Федерации, регулирующая деятельность образовательной организации, реализующей инклюзивную практику</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Вопрос 1. </a:t>
            </a:r>
            <a:r>
              <a:rPr lang="ru-RU" altLang="ru-RU" sz="900" dirty="0" smtClean="0">
                <a:solidFill>
                  <a:schemeClr val="tx1"/>
                </a:solidFill>
                <a:latin typeface="Arial" pitchFamily="34" charset="0"/>
                <a:cs typeface="Arial" pitchFamily="34" charset="0"/>
              </a:rPr>
              <a:t>Нормативная правовая база, регулирующая деятельность образовательной организации, реализующей инклюзивную практику в России</a:t>
            </a:r>
            <a:r>
              <a:rPr lang="ru-RU" altLang="ru-RU" sz="1200" dirty="0" smtClean="0">
                <a:solidFill>
                  <a:schemeClr val="tx1"/>
                </a:solidFill>
                <a:latin typeface="Times New Roman" pitchFamily="18" charset="0"/>
                <a:cs typeface="Times New Roman" pitchFamily="18" charset="0"/>
              </a:rPr>
              <a:t/>
            </a:r>
            <a:br>
              <a:rPr lang="ru-RU" altLang="ru-RU" sz="1200" dirty="0" smtClean="0">
                <a:solidFill>
                  <a:schemeClr val="tx1"/>
                </a:solidFill>
                <a:latin typeface="Times New Roman" pitchFamily="18" charset="0"/>
                <a:cs typeface="Times New Roman" pitchFamily="18" charset="0"/>
              </a:rPr>
            </a:br>
            <a:endParaRPr lang="ru-RU" altLang="ru-RU" sz="1200" dirty="0" smtClean="0">
              <a:solidFill>
                <a:schemeClr val="tx1"/>
              </a:solidFill>
              <a:latin typeface="Times New Roman" pitchFamily="18" charset="0"/>
              <a:cs typeface="Times New Roman" pitchFamily="18" charset="0"/>
            </a:endParaRPr>
          </a:p>
        </p:txBody>
      </p:sp>
      <p:sp>
        <p:nvSpPr>
          <p:cNvPr id="3" name="Объект 2"/>
          <p:cNvSpPr>
            <a:spLocks noGrp="1"/>
          </p:cNvSpPr>
          <p:nvPr>
            <p:ph sz="quarter" idx="13"/>
          </p:nvPr>
        </p:nvSpPr>
        <p:spPr>
          <a:xfrm>
            <a:off x="107950" y="1212850"/>
            <a:ext cx="8856663" cy="4808538"/>
          </a:xfrm>
        </p:spPr>
        <p:txBody>
          <a:bodyPr rtlCol="0">
            <a:normAutofit/>
          </a:bodyPr>
          <a:lstStyle/>
          <a:p>
            <a:pPr marL="0" indent="0" algn="just" eaLnBrk="1" fontAlgn="auto" hangingPunct="1">
              <a:buClr>
                <a:schemeClr val="accent6">
                  <a:lumMod val="75000"/>
                </a:schemeClr>
              </a:buClr>
              <a:buFont typeface="Wingdings 3" pitchFamily="18" charset="2"/>
              <a:buNone/>
              <a:defRPr/>
            </a:pPr>
            <a:r>
              <a:rPr lang="ru-RU" sz="1700" b="1" dirty="0" smtClean="0">
                <a:solidFill>
                  <a:schemeClr val="tx1"/>
                </a:solidFill>
              </a:rPr>
              <a:t>	</a:t>
            </a:r>
            <a:r>
              <a:rPr lang="ru-RU" sz="1700" b="1" u="sng" dirty="0" smtClean="0">
                <a:solidFill>
                  <a:schemeClr val="tx1"/>
                </a:solidFill>
              </a:rPr>
              <a:t>Законы </a:t>
            </a:r>
            <a:r>
              <a:rPr lang="ru-RU" sz="1700" b="1" u="sng" dirty="0">
                <a:solidFill>
                  <a:schemeClr val="tx1"/>
                </a:solidFill>
              </a:rPr>
              <a:t>Российской </a:t>
            </a:r>
            <a:r>
              <a:rPr lang="ru-RU" sz="1700" b="1" u="sng" dirty="0" smtClean="0">
                <a:solidFill>
                  <a:schemeClr val="tx1"/>
                </a:solidFill>
              </a:rPr>
              <a:t>Федерации</a:t>
            </a:r>
            <a:r>
              <a:rPr lang="en-US" sz="1700" b="1" u="sng" dirty="0" smtClean="0">
                <a:solidFill>
                  <a:schemeClr val="tx1"/>
                </a:solidFill>
              </a:rPr>
              <a:t> (</a:t>
            </a:r>
            <a:r>
              <a:rPr lang="en-US" sz="1700" b="1" u="sng" dirty="0">
                <a:solidFill>
                  <a:schemeClr val="tx1"/>
                </a:solidFill>
              </a:rPr>
              <a:t>I</a:t>
            </a:r>
            <a:r>
              <a:rPr lang="en-US" sz="1700" b="1" u="sng" dirty="0" smtClean="0">
                <a:solidFill>
                  <a:schemeClr val="tx1"/>
                </a:solidFill>
              </a:rPr>
              <a:t>)</a:t>
            </a:r>
            <a:r>
              <a:rPr lang="ru-RU" sz="1700" b="1" u="sng" dirty="0" smtClean="0">
                <a:solidFill>
                  <a:schemeClr val="tx1"/>
                </a:solidFill>
              </a:rPr>
              <a:t>.</a:t>
            </a:r>
            <a:endParaRPr lang="ru-RU" sz="1700" dirty="0">
              <a:solidFill>
                <a:schemeClr val="tx1"/>
              </a:solidFill>
            </a:endParaRPr>
          </a:p>
          <a:p>
            <a:pPr marL="0" indent="0" algn="just" eaLnBrk="1" fontAlgn="auto" hangingPunct="1">
              <a:buClr>
                <a:schemeClr val="accent6">
                  <a:lumMod val="75000"/>
                </a:schemeClr>
              </a:buClr>
              <a:buFont typeface="Wingdings 3" pitchFamily="18" charset="2"/>
              <a:buNone/>
              <a:defRPr/>
            </a:pPr>
            <a:r>
              <a:rPr lang="ru-RU" sz="1700" b="1" dirty="0">
                <a:solidFill>
                  <a:schemeClr val="tx1"/>
                </a:solidFill>
              </a:rPr>
              <a:t>Федеральный закон «О социальной защите инвалидов в Российской Федерации» №181-ФЗ от 24 ноября 1995 г. </a:t>
            </a:r>
            <a:r>
              <a:rPr lang="ru-RU" sz="1700" dirty="0">
                <a:solidFill>
                  <a:schemeClr val="tx1"/>
                </a:solidFill>
              </a:rPr>
              <a:t>(с изменениями и дополнениями на 06 апреля 2015 г.). В соответствии со статьей 9 «Понятие реабилитации инвалидов», образование отнесено к одному из направлений </a:t>
            </a:r>
            <a:r>
              <a:rPr lang="ru-RU" sz="1700" dirty="0" smtClean="0">
                <a:solidFill>
                  <a:schemeClr val="tx1"/>
                </a:solidFill>
              </a:rPr>
              <a:t>реабилитации. </a:t>
            </a:r>
            <a:endParaRPr lang="ru-RU" sz="1700" dirty="0">
              <a:solidFill>
                <a:schemeClr val="tx1"/>
              </a:solidFill>
            </a:endParaRPr>
          </a:p>
          <a:p>
            <a:pPr marL="0" indent="0" algn="just" eaLnBrk="1" fontAlgn="auto" hangingPunct="1">
              <a:buClr>
                <a:schemeClr val="accent6">
                  <a:lumMod val="75000"/>
                </a:schemeClr>
              </a:buClr>
              <a:buFont typeface="Wingdings 3" pitchFamily="18" charset="2"/>
              <a:buNone/>
              <a:defRPr/>
            </a:pPr>
            <a:r>
              <a:rPr lang="ru-RU" sz="1700" dirty="0">
                <a:solidFill>
                  <a:schemeClr val="tx1"/>
                </a:solidFill>
              </a:rPr>
              <a:t>В статье 19 «Образование инвалидов» указана необходимость создания специальных условий для получения общего образования, профессионального образования и обучения инвалидов. Также обозначена необходимость оказания информационной и психолого-педагогической поддержки </a:t>
            </a:r>
            <a:r>
              <a:rPr lang="ru-RU" sz="1700" dirty="0" smtClean="0">
                <a:solidFill>
                  <a:schemeClr val="tx1"/>
                </a:solidFill>
              </a:rPr>
              <a:t>людей с инвалидностью. </a:t>
            </a:r>
            <a:r>
              <a:rPr lang="ru-RU" sz="1700" dirty="0">
                <a:solidFill>
                  <a:schemeClr val="tx1"/>
                </a:solidFill>
              </a:rPr>
              <a:t>За обеспечение получения дошкольного, начального общего, основного общего, среднего общего, среднего профессионального и высшего образования несут ответственность органы, осуществляющие управление в сфере образования и образовательные организации совместно с органами социальной защиты населения и органами </a:t>
            </a:r>
            <a:r>
              <a:rPr lang="ru-RU" sz="1700" dirty="0" smtClean="0">
                <a:solidFill>
                  <a:schemeClr val="tx1"/>
                </a:solidFill>
              </a:rPr>
              <a:t>здравоохранения.</a:t>
            </a:r>
            <a:endParaRPr lang="ru-RU" sz="1700" dirty="0">
              <a:solidFill>
                <a:schemeClr val="tx1"/>
              </a:solidFill>
            </a:endParaRPr>
          </a:p>
          <a:p>
            <a:pPr marL="0" indent="0" eaLnBrk="1" fontAlgn="auto" hangingPunct="1">
              <a:spcAft>
                <a:spcPts val="0"/>
              </a:spcAft>
              <a:buClrTx/>
              <a:buFont typeface="Wingdings 3" charset="2"/>
              <a:buNone/>
              <a:defRPr/>
            </a:pPr>
            <a:endParaRPr lang="ru-RU" sz="1700" dirty="0">
              <a:solidFill>
                <a:schemeClr val="tx1"/>
              </a:solidFill>
            </a:endParaRPr>
          </a:p>
        </p:txBody>
      </p:sp>
      <p:sp>
        <p:nvSpPr>
          <p:cNvPr id="5" name="4-конечная звезда 4"/>
          <p:cNvSpPr/>
          <p:nvPr/>
        </p:nvSpPr>
        <p:spPr>
          <a:xfrm>
            <a:off x="360363" y="1052513"/>
            <a:ext cx="611187" cy="576262"/>
          </a:xfrm>
          <a:prstGeom prst="star4">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ru-RU"/>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Заголовок 1"/>
          <p:cNvSpPr>
            <a:spLocks noGrp="1"/>
          </p:cNvSpPr>
          <p:nvPr>
            <p:ph type="title"/>
          </p:nvPr>
        </p:nvSpPr>
        <p:spPr>
          <a:xfrm>
            <a:off x="201613" y="115888"/>
            <a:ext cx="8691562" cy="1081087"/>
          </a:xfrm>
        </p:spPr>
        <p:txBody>
          <a:bodyPr/>
          <a:lstStyle/>
          <a:p>
            <a:pPr marL="320040" indent="-320040" eaLnBrk="1" fontAlgn="auto" hangingPunct="1">
              <a:spcAft>
                <a:spcPts val="0"/>
              </a:spcAft>
              <a:buClr>
                <a:schemeClr val="accent6">
                  <a:lumMod val="75000"/>
                </a:schemeClr>
              </a:buClr>
              <a:buFont typeface="Georgia" panose="02040502050405020303" pitchFamily="18" charset="0"/>
              <a:buNone/>
              <a:defRPr/>
            </a:pPr>
            <a:r>
              <a:rPr lang="ru-RU" altLang="ru-RU" sz="900" dirty="0" smtClean="0">
                <a:solidFill>
                  <a:schemeClr val="tx1"/>
                </a:solidFill>
                <a:latin typeface="Arial" pitchFamily="34" charset="0"/>
                <a:cs typeface="Arial" pitchFamily="34" charset="0"/>
              </a:rPr>
              <a:t>Министерство образования и науки Российской Федерации</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Образовательная </a:t>
            </a:r>
            <a:r>
              <a:rPr lang="ru-RU" altLang="ru-RU" sz="900" dirty="0" smtClean="0">
                <a:solidFill>
                  <a:schemeClr val="tx1"/>
                </a:solidFill>
                <a:latin typeface="Arial" pitchFamily="34" charset="0"/>
                <a:cs typeface="Arial" pitchFamily="34" charset="0"/>
              </a:rPr>
              <a:t>политика. </a:t>
            </a:r>
            <a:r>
              <a:rPr lang="ru-RU" altLang="ru-RU" sz="900" dirty="0" smtClean="0">
                <a:solidFill>
                  <a:schemeClr val="tx1"/>
                </a:solidFill>
                <a:latin typeface="Arial" pitchFamily="34" charset="0"/>
                <a:cs typeface="Arial" pitchFamily="34" charset="0"/>
              </a:rPr>
              <a:t>Нормативно-правовое</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обеспечение образовательного процесса детей с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ОВЗ и инвалидностью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Вопрос 1. Нормативная правовая база, регулирующая деятельность образовательной организации, реализующей инклюзивную практику в России</a:t>
            </a:r>
            <a:br>
              <a:rPr lang="ru-RU" altLang="ru-RU" sz="900" dirty="0" smtClean="0">
                <a:solidFill>
                  <a:schemeClr val="tx1"/>
                </a:solidFill>
                <a:latin typeface="Arial" pitchFamily="34" charset="0"/>
                <a:cs typeface="Arial" pitchFamily="34" charset="0"/>
              </a:rPr>
            </a:br>
            <a:endParaRPr lang="ru-RU" altLang="ru-RU" sz="900" dirty="0" smtClean="0">
              <a:solidFill>
                <a:schemeClr val="tx1"/>
              </a:solidFill>
              <a:latin typeface="Arial" pitchFamily="34" charset="0"/>
              <a:cs typeface="Arial" pitchFamily="34" charset="0"/>
            </a:endParaRPr>
          </a:p>
        </p:txBody>
      </p:sp>
      <p:sp>
        <p:nvSpPr>
          <p:cNvPr id="3" name="Объект 2"/>
          <p:cNvSpPr>
            <a:spLocks noGrp="1"/>
          </p:cNvSpPr>
          <p:nvPr>
            <p:ph sz="quarter" idx="13"/>
          </p:nvPr>
        </p:nvSpPr>
        <p:spPr>
          <a:xfrm>
            <a:off x="107950" y="1268413"/>
            <a:ext cx="8856663" cy="4879975"/>
          </a:xfrm>
        </p:spPr>
        <p:txBody>
          <a:bodyPr rtlCol="0">
            <a:noAutofit/>
          </a:bodyPr>
          <a:lstStyle/>
          <a:p>
            <a:pPr marL="0" indent="0" eaLnBrk="1" fontAlgn="auto" hangingPunct="1">
              <a:spcAft>
                <a:spcPts val="0"/>
              </a:spcAft>
              <a:buClrTx/>
              <a:buFont typeface="Wingdings 3" pitchFamily="18" charset="2"/>
              <a:buNone/>
              <a:defRPr/>
            </a:pPr>
            <a:r>
              <a:rPr lang="ru-RU" sz="1700" b="1" u="sng" dirty="0">
                <a:solidFill>
                  <a:schemeClr val="tx1"/>
                </a:solidFill>
              </a:rPr>
              <a:t>Законы Российской Федерации</a:t>
            </a:r>
            <a:r>
              <a:rPr lang="en-US" sz="1700" b="1" u="sng" dirty="0">
                <a:solidFill>
                  <a:schemeClr val="tx1"/>
                </a:solidFill>
              </a:rPr>
              <a:t> (</a:t>
            </a:r>
            <a:r>
              <a:rPr lang="en-US" sz="1700" b="1" u="sng" dirty="0" smtClean="0">
                <a:solidFill>
                  <a:schemeClr val="tx1"/>
                </a:solidFill>
              </a:rPr>
              <a:t>II)</a:t>
            </a:r>
            <a:r>
              <a:rPr lang="ru-RU" sz="1700" b="1" u="sng" dirty="0">
                <a:solidFill>
                  <a:schemeClr val="tx1"/>
                </a:solidFill>
              </a:rPr>
              <a:t>.</a:t>
            </a:r>
            <a:endParaRPr lang="ru-RU" sz="1700" dirty="0">
              <a:solidFill>
                <a:schemeClr val="tx1"/>
              </a:solidFill>
            </a:endParaRPr>
          </a:p>
          <a:p>
            <a:pPr marL="0" indent="0" algn="just" eaLnBrk="1" fontAlgn="auto" hangingPunct="1">
              <a:buClr>
                <a:schemeClr val="accent6">
                  <a:lumMod val="75000"/>
                </a:schemeClr>
              </a:buClr>
              <a:buFont typeface="Wingdings 3" pitchFamily="18" charset="2"/>
              <a:buNone/>
              <a:defRPr/>
            </a:pPr>
            <a:r>
              <a:rPr lang="ru-RU" sz="1700" b="1" dirty="0">
                <a:solidFill>
                  <a:schemeClr val="tx1"/>
                </a:solidFill>
              </a:rPr>
              <a:t>Федеральный закон «Об основных гарантиях прав ребенка в Российской Федерации» № 124-ФЗ от 24 июля 1998 г. </a:t>
            </a:r>
            <a:r>
              <a:rPr lang="ru-RU" sz="1700" dirty="0">
                <a:solidFill>
                  <a:schemeClr val="tx1"/>
                </a:solidFill>
              </a:rPr>
              <a:t>(с изменениями и дополнениями на 02 декабря 2013 г.) устанавливает основные гарантии прав и законных интересов ребенка (в том числе и детей с ограниченными возможностями здоровья), предусмотренных Конституцией Российской Федерации, в целях создания правовых, социально-экономических условий для реализации прав и законных интересов </a:t>
            </a:r>
            <a:r>
              <a:rPr lang="ru-RU" sz="1700" dirty="0" smtClean="0">
                <a:solidFill>
                  <a:schemeClr val="tx1"/>
                </a:solidFill>
              </a:rPr>
              <a:t>ребенка.</a:t>
            </a:r>
            <a:endParaRPr lang="ru-RU" sz="1700" dirty="0">
              <a:solidFill>
                <a:schemeClr val="tx1"/>
              </a:solidFill>
            </a:endParaRPr>
          </a:p>
          <a:p>
            <a:pPr marL="0" indent="0" algn="just" eaLnBrk="1" fontAlgn="auto" hangingPunct="1">
              <a:buClr>
                <a:schemeClr val="accent6">
                  <a:lumMod val="75000"/>
                </a:schemeClr>
              </a:buClr>
              <a:buFont typeface="Wingdings 3" pitchFamily="18" charset="2"/>
              <a:buNone/>
              <a:defRPr/>
            </a:pPr>
            <a:r>
              <a:rPr lang="ru-RU" sz="1700" dirty="0">
                <a:solidFill>
                  <a:schemeClr val="tx1"/>
                </a:solidFill>
              </a:rPr>
              <a:t>«Данный закон устанавливает цели государственной политики в интересах детей. К ним отнесены: осуществление прав детей, предусмотренных Конституцией РФ, недопущение их дискриминации, а также восстановление их прав в случаях нарушений; формирование правовых основ гарантий прав ребенка; содействие физическому, интеллектуальному, психическому, духовному и нравственному развитию детей, воспитанию в них патриотизма и гражданственности.</a:t>
            </a:r>
          </a:p>
          <a:p>
            <a:pPr marL="0" indent="0" algn="just" eaLnBrk="1" fontAlgn="auto" hangingPunct="1">
              <a:buClr>
                <a:schemeClr val="accent6">
                  <a:lumMod val="75000"/>
                </a:schemeClr>
              </a:buClr>
              <a:buFont typeface="Wingdings 3" pitchFamily="18" charset="2"/>
              <a:buNone/>
              <a:defRPr/>
            </a:pPr>
            <a:r>
              <a:rPr lang="ru-RU" sz="1700" dirty="0">
                <a:solidFill>
                  <a:schemeClr val="tx1"/>
                </a:solidFill>
              </a:rPr>
              <a:t>Определен круг полномочий органов государственной власти РФ на осуществление гарантий прав ребенка.</a:t>
            </a:r>
          </a:p>
          <a:p>
            <a:pPr marL="0" indent="0" algn="just" eaLnBrk="1" fontAlgn="auto" hangingPunct="1">
              <a:buClr>
                <a:schemeClr val="accent6">
                  <a:lumMod val="75000"/>
                </a:schemeClr>
              </a:buClr>
              <a:buFont typeface="Wingdings 3" pitchFamily="18" charset="2"/>
              <a:buNone/>
              <a:defRPr/>
            </a:pPr>
            <a:r>
              <a:rPr lang="ru-RU" sz="1700" dirty="0">
                <a:solidFill>
                  <a:schemeClr val="tx1"/>
                </a:solidFill>
              </a:rPr>
              <a:t>Установлены основные направления обеспечения прав ребенка, а также организационные основы гарантий прав </a:t>
            </a:r>
            <a:r>
              <a:rPr lang="ru-RU" sz="1700" dirty="0" smtClean="0">
                <a:solidFill>
                  <a:schemeClr val="tx1"/>
                </a:solidFill>
              </a:rPr>
              <a:t>ребенка». </a:t>
            </a:r>
            <a:endParaRPr lang="ru-RU" sz="1700" dirty="0">
              <a:solidFill>
                <a:schemeClr val="tx1"/>
              </a:solidFill>
            </a:endParaRPr>
          </a:p>
          <a:p>
            <a:pPr marL="0" indent="0" algn="just" eaLnBrk="1" fontAlgn="auto" hangingPunct="1">
              <a:spcAft>
                <a:spcPts val="0"/>
              </a:spcAft>
              <a:buClrTx/>
              <a:buFont typeface="Wingdings 3" pitchFamily="18" charset="2"/>
              <a:buNone/>
              <a:defRPr/>
            </a:pPr>
            <a:endParaRPr lang="ru-RU" sz="1700" dirty="0">
              <a:solidFill>
                <a:schemeClr val="tx1"/>
              </a:solidFill>
            </a:endParaRPr>
          </a:p>
        </p:txBody>
      </p:sp>
    </p:spTree>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Заголовок 1"/>
          <p:cNvSpPr>
            <a:spLocks noGrp="1"/>
          </p:cNvSpPr>
          <p:nvPr>
            <p:ph type="title"/>
          </p:nvPr>
        </p:nvSpPr>
        <p:spPr>
          <a:xfrm>
            <a:off x="201613" y="115888"/>
            <a:ext cx="8691562" cy="1081087"/>
          </a:xfrm>
        </p:spPr>
        <p:txBody>
          <a:bodyPr/>
          <a:lstStyle/>
          <a:p>
            <a:pPr marL="320040" indent="-320040" eaLnBrk="1" fontAlgn="auto" hangingPunct="1">
              <a:spcAft>
                <a:spcPts val="0"/>
              </a:spcAft>
              <a:buClr>
                <a:schemeClr val="accent6">
                  <a:lumMod val="75000"/>
                </a:schemeClr>
              </a:buClr>
              <a:buFont typeface="Georgia" panose="02040502050405020303" pitchFamily="18" charset="0"/>
              <a:buNone/>
              <a:defRPr/>
            </a:pPr>
            <a:r>
              <a:rPr lang="ru-RU" altLang="ru-RU" sz="900" dirty="0" smtClean="0">
                <a:solidFill>
                  <a:schemeClr val="tx1"/>
                </a:solidFill>
                <a:latin typeface="Arial" pitchFamily="34" charset="0"/>
                <a:cs typeface="Arial" pitchFamily="34" charset="0"/>
              </a:rPr>
              <a:t>Министерство образования и науки Российской Федерации</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Образовательная </a:t>
            </a:r>
            <a:r>
              <a:rPr lang="ru-RU" altLang="ru-RU" sz="900" dirty="0" smtClean="0">
                <a:solidFill>
                  <a:schemeClr val="tx1"/>
                </a:solidFill>
                <a:latin typeface="Arial" pitchFamily="34" charset="0"/>
                <a:cs typeface="Arial" pitchFamily="34" charset="0"/>
              </a:rPr>
              <a:t>политика. </a:t>
            </a:r>
            <a:r>
              <a:rPr lang="ru-RU" altLang="ru-RU" sz="900" dirty="0" smtClean="0">
                <a:solidFill>
                  <a:schemeClr val="tx1"/>
                </a:solidFill>
                <a:latin typeface="Arial" pitchFamily="34" charset="0"/>
                <a:cs typeface="Arial" pitchFamily="34" charset="0"/>
              </a:rPr>
              <a:t>Нормативно-правовое</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обеспечение образовательного процесса детей с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ОВЗ и инвалидностью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
            </a:r>
            <a:br>
              <a:rPr lang="ru-RU" altLang="ru-RU" sz="900" dirty="0" smtClean="0">
                <a:solidFill>
                  <a:schemeClr val="tx1"/>
                </a:solidFill>
                <a:latin typeface="Arial" pitchFamily="34" charset="0"/>
                <a:cs typeface="Arial" pitchFamily="34" charset="0"/>
              </a:rPr>
            </a:br>
            <a:r>
              <a:rPr lang="ru-RU" altLang="ru-RU" sz="900" dirty="0" smtClean="0">
                <a:solidFill>
                  <a:schemeClr val="tx1"/>
                </a:solidFill>
                <a:latin typeface="Arial" pitchFamily="34" charset="0"/>
                <a:cs typeface="Arial" pitchFamily="34" charset="0"/>
              </a:rPr>
              <a:t>Вопрос 1. Нормативная правовая база, регулирующая деятельность образовательной организации, реализующей инклюзивную практику в России</a:t>
            </a:r>
            <a:r>
              <a:rPr lang="ru-RU" altLang="ru-RU" sz="1200" dirty="0" smtClean="0">
                <a:solidFill>
                  <a:schemeClr val="tx1"/>
                </a:solidFill>
                <a:latin typeface="Times New Roman" pitchFamily="18" charset="0"/>
                <a:cs typeface="Times New Roman" pitchFamily="18" charset="0"/>
              </a:rPr>
              <a:t/>
            </a:r>
            <a:br>
              <a:rPr lang="ru-RU" altLang="ru-RU" sz="1200" dirty="0" smtClean="0">
                <a:solidFill>
                  <a:schemeClr val="tx1"/>
                </a:solidFill>
                <a:latin typeface="Times New Roman" pitchFamily="18" charset="0"/>
                <a:cs typeface="Times New Roman" pitchFamily="18" charset="0"/>
              </a:rPr>
            </a:br>
            <a:endParaRPr lang="ru-RU" altLang="ru-RU" sz="1200" dirty="0" smtClean="0">
              <a:solidFill>
                <a:schemeClr val="tx1"/>
              </a:solidFill>
              <a:latin typeface="Times New Roman" pitchFamily="18" charset="0"/>
              <a:cs typeface="Times New Roman" pitchFamily="18" charset="0"/>
            </a:endParaRPr>
          </a:p>
        </p:txBody>
      </p:sp>
      <p:sp>
        <p:nvSpPr>
          <p:cNvPr id="3" name="Объект 2"/>
          <p:cNvSpPr>
            <a:spLocks noGrp="1"/>
          </p:cNvSpPr>
          <p:nvPr>
            <p:ph sz="quarter" idx="13"/>
          </p:nvPr>
        </p:nvSpPr>
        <p:spPr>
          <a:xfrm>
            <a:off x="107950" y="1357313"/>
            <a:ext cx="8856663" cy="5167312"/>
          </a:xfrm>
        </p:spPr>
        <p:txBody>
          <a:bodyPr rtlCol="0">
            <a:noAutofit/>
          </a:bodyPr>
          <a:lstStyle/>
          <a:p>
            <a:pPr marL="0" indent="0" algn="just" eaLnBrk="1" fontAlgn="auto" hangingPunct="1">
              <a:spcAft>
                <a:spcPts val="0"/>
              </a:spcAft>
              <a:buClrTx/>
              <a:buFont typeface="Wingdings 3" pitchFamily="18" charset="2"/>
              <a:buNone/>
              <a:defRPr/>
            </a:pPr>
            <a:r>
              <a:rPr lang="ru-RU" sz="1700" b="1" u="sng" dirty="0">
                <a:solidFill>
                  <a:schemeClr val="tx1"/>
                </a:solidFill>
              </a:rPr>
              <a:t>Законы Российской Федерации</a:t>
            </a:r>
            <a:r>
              <a:rPr lang="en-US" sz="1700" b="1" u="sng" dirty="0">
                <a:solidFill>
                  <a:schemeClr val="tx1"/>
                </a:solidFill>
              </a:rPr>
              <a:t> </a:t>
            </a:r>
            <a:r>
              <a:rPr lang="en-US" sz="1700" b="1" u="sng" dirty="0" smtClean="0">
                <a:solidFill>
                  <a:schemeClr val="tx1"/>
                </a:solidFill>
              </a:rPr>
              <a:t>(III</a:t>
            </a:r>
            <a:r>
              <a:rPr lang="en-US" sz="1700" b="1" u="sng" dirty="0">
                <a:solidFill>
                  <a:schemeClr val="tx1"/>
                </a:solidFill>
              </a:rPr>
              <a:t>)</a:t>
            </a:r>
            <a:r>
              <a:rPr lang="ru-RU" sz="1700" b="1" u="sng" dirty="0">
                <a:solidFill>
                  <a:schemeClr val="tx1"/>
                </a:solidFill>
              </a:rPr>
              <a:t>.</a:t>
            </a:r>
            <a:endParaRPr lang="ru-RU" sz="1700" dirty="0">
              <a:solidFill>
                <a:schemeClr val="tx1"/>
              </a:solidFill>
            </a:endParaRPr>
          </a:p>
          <a:p>
            <a:pPr marL="0" indent="0" algn="just" eaLnBrk="1" fontAlgn="auto" hangingPunct="1">
              <a:spcAft>
                <a:spcPts val="0"/>
              </a:spcAft>
              <a:buClrTx/>
              <a:buFont typeface="Wingdings 3" charset="2"/>
              <a:buNone/>
              <a:defRPr/>
            </a:pPr>
            <a:r>
              <a:rPr lang="ru-RU" sz="1700" b="1" dirty="0">
                <a:solidFill>
                  <a:schemeClr val="tx1"/>
                </a:solidFill>
              </a:rPr>
              <a:t>Закон «Об образовании в Российской Федерации» №273-ФЗ от 29 декабря 2012 г. </a:t>
            </a:r>
            <a:r>
              <a:rPr lang="ru-RU" sz="1700" dirty="0">
                <a:solidFill>
                  <a:schemeClr val="tx1"/>
                </a:solidFill>
              </a:rPr>
              <a:t>(с изменениями и дополнениями на 02 мая 2015 г.) вступил в силу с 01 сентября 2013 года. </a:t>
            </a:r>
            <a:endParaRPr lang="ru-RU" sz="1700" dirty="0" smtClean="0">
              <a:solidFill>
                <a:schemeClr val="tx1"/>
              </a:solidFill>
            </a:endParaRPr>
          </a:p>
          <a:p>
            <a:pPr marL="0" indent="0" algn="just" eaLnBrk="1" fontAlgn="auto" hangingPunct="1">
              <a:spcAft>
                <a:spcPts val="0"/>
              </a:spcAft>
              <a:buClrTx/>
              <a:buFont typeface="Wingdings 3" charset="2"/>
              <a:buNone/>
              <a:defRPr/>
            </a:pPr>
            <a:r>
              <a:rPr lang="ru-RU" sz="1700" dirty="0">
                <a:solidFill>
                  <a:schemeClr val="tx1"/>
                </a:solidFill>
              </a:rPr>
              <a:t>Вслед за Конституцией Российской Федерации Закон гарантирует право каждого гражданина нашей страны на образование, а также указывает на запрет дискриминации в сфере образования (статья 3). </a:t>
            </a:r>
            <a:endParaRPr lang="ru-RU" sz="1700" dirty="0" smtClean="0">
              <a:solidFill>
                <a:schemeClr val="tx1"/>
              </a:solidFill>
            </a:endParaRPr>
          </a:p>
          <a:p>
            <a:pPr marL="0" indent="0" algn="just" eaLnBrk="1" fontAlgn="auto" hangingPunct="1">
              <a:buClr>
                <a:schemeClr val="accent6">
                  <a:lumMod val="75000"/>
                </a:schemeClr>
              </a:buClr>
              <a:buFont typeface="Wingdings 3" pitchFamily="18" charset="2"/>
              <a:buNone/>
              <a:defRPr/>
            </a:pPr>
            <a:r>
              <a:rPr lang="ru-RU" sz="1700" dirty="0">
                <a:solidFill>
                  <a:schemeClr val="tx1"/>
                </a:solidFill>
              </a:rPr>
              <a:t>В Законе даны определения понятиям «инклюзивное образование», «обучающийся с ограниченными возможностями здоровья», «индивидуальный учебный план», «адаптированная образовательная программа», «специальные условия для получения образования обучающимися с ограниченными возможностями здоровья»: </a:t>
            </a:r>
          </a:p>
          <a:p>
            <a:pPr indent="-182880" algn="just" eaLnBrk="1" fontAlgn="auto" hangingPunct="1">
              <a:buClr>
                <a:schemeClr val="accent6">
                  <a:lumMod val="75000"/>
                </a:schemeClr>
              </a:buClr>
              <a:defRPr/>
            </a:pPr>
            <a:r>
              <a:rPr lang="ru-RU" sz="1700" dirty="0">
                <a:solidFill>
                  <a:schemeClr val="tx1"/>
                </a:solidFill>
              </a:rPr>
              <a:t>обучающийся с ограниченными возможностями здоровья – физическое лицо, имеющее недостатки в физическом и(или) психологическом развитии, подтвержденные психолого-медико-педагогической комиссией и препятствующие получению образования без создания специальных условий (статья 2, п.16); </a:t>
            </a:r>
          </a:p>
          <a:p>
            <a:pPr indent="-182880" algn="just" eaLnBrk="1" fontAlgn="auto" hangingPunct="1">
              <a:buClr>
                <a:schemeClr val="accent6">
                  <a:lumMod val="75000"/>
                </a:schemeClr>
              </a:buClr>
              <a:defRPr/>
            </a:pPr>
            <a:r>
              <a:rPr lang="ru-RU" sz="1700" dirty="0">
                <a:solidFill>
                  <a:schemeClr val="tx1"/>
                </a:solidFill>
              </a:rPr>
              <a:t>индивидуальный учебный план - учебный план, обеспечивающий освоение образовательной программы на основе индивидуализации ее содержания с учетом особенностей и образовательных потребностей конкретного обучающегося (статья 2, п.23);</a:t>
            </a:r>
          </a:p>
          <a:p>
            <a:pPr marL="0" indent="0" algn="just" eaLnBrk="1" fontAlgn="auto" hangingPunct="1">
              <a:spcAft>
                <a:spcPts val="0"/>
              </a:spcAft>
              <a:buClrTx/>
              <a:buFont typeface="Wingdings 3" charset="2"/>
              <a:buNone/>
              <a:defRPr/>
            </a:pPr>
            <a:endParaRPr lang="ru-RU" sz="1700" dirty="0">
              <a:solidFill>
                <a:schemeClr val="tx1"/>
              </a:solidFill>
            </a:endParaRPr>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1907</TotalTime>
  <Words>4544</Words>
  <Application>Microsoft Office PowerPoint</Application>
  <PresentationFormat>Экран (4:3)</PresentationFormat>
  <Paragraphs>211</Paragraphs>
  <Slides>39</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39</vt:i4>
      </vt:variant>
    </vt:vector>
  </HeadingPairs>
  <TitlesOfParts>
    <vt:vector size="46" baseType="lpstr">
      <vt:lpstr>Arial</vt:lpstr>
      <vt:lpstr>Trebuchet MS</vt:lpstr>
      <vt:lpstr>Georgia</vt:lpstr>
      <vt:lpstr>Calibri</vt:lpstr>
      <vt:lpstr>Times New Roman</vt:lpstr>
      <vt:lpstr>Wingdings 3</vt:lpstr>
      <vt:lpstr>Воздушный поток</vt:lpstr>
      <vt:lpstr>Презентация PowerPoint</vt:lpstr>
      <vt:lpstr>Презентация PowerPoint</vt:lpstr>
      <vt:lpstr>Министерство образования и науки Российской Федерации  Образовательная политика. Нормативно-правовое  обеспечение образовательного процесса детей с  ОВЗ и инвалидностью   Вопрос 1. Нормативная правовая база, регулирующая деятельность образовательной организации, реализующей инклюзивную практику в России </vt:lpstr>
      <vt:lpstr>Министерство образования и науки Российской Федерации  Образовательная политика. Нормативно-правовое  обеспечение образовательного процесса детей с  ОВЗ и инвалидностью   Вопрос 1. Нормативная правовая база, регулирующая деятельность образовательной организации, реализующей инклюзивную практику в России </vt:lpstr>
      <vt:lpstr>Министерство образования и науки Российской Федерации  Образовательная политика. Нормативно-правовое  обеспечение образовательного процесса детей с  ОВЗ и инвалидностью   Вопрос 1. Нормативная правовая база, регулирующая деятельность образовательной организации, реализующей инклюзивную практику в России </vt:lpstr>
      <vt:lpstr>Министерство образования и науки Российской Федерации    Образовательная политика. Нормативно-правовое  обеспечение образовательного процесса детей с  ОВЗ и инвалидностью   Вопрос 1. Нормативная правовая база, регулирующая деятельность образовательной организации, реализующей инклюзивную практику в России </vt:lpstr>
      <vt:lpstr>Министерство образования и науки Российской Федерации  Нормативная правовая база Российской Федерации, регулирующая деятельность образовательной организации, реализующей инклюзивную практику  Вопрос 1. Нормативная правовая база, регулирующая деятельность образовательной организации, реализующей инклюзивную практику в России </vt:lpstr>
      <vt:lpstr>Министерство образования и науки Российской Федерации  Образовательная политика. Нормативно-правовое  обеспечение образовательного процесса детей с  ОВЗ и инвалидностью   Вопрос 1. Нормативная правовая база, регулирующая деятельность образовательной организации, реализующей инклюзивную практику в России </vt:lpstr>
      <vt:lpstr>Министерство образования и науки Российской Федерации  Образовательная политика. Нормативно-правовое  обеспечение образовательного процесса детей с  ОВЗ и инвалидностью   Вопрос 1. Нормативная правовая база, регулирующая деятельность образовательной организации, реализующей инклюзивную практику в России </vt:lpstr>
      <vt:lpstr>Министерство образования и науки Российской Федерации  Образовательная политика. Нормативно-правовое  обеспечение образовательного процесса детей с  ОВЗ и инвалидностью   Вопрос 1. Нормативная правовая база, регулирующая деятельность образовательной организации, реализующей инклюзивную практику в России </vt:lpstr>
      <vt:lpstr>Министерство образования и науки Российской Федерации  Образовательная политика. Нормативно-правовое  обеспечение образовательного процесса детей с  ОВЗ и инвалидностью  Вопрос 1. Нормативная правовая база, регулирующая деятельность образовательной организации, реализующей инклюзивную практику в России  </vt:lpstr>
      <vt:lpstr>Министерство образования и науки Российской Федерации   Образовательная политика. Нормативно-правовое  обеспечение образовательного процесса детей с  ОВЗ и инвалидностью   Вопрос 1. Нормативная правовая база, регулирующая деятельность образовательной организации, реализующей инклюзивную практику в России </vt:lpstr>
      <vt:lpstr>Министерство образования и науки Российской Федерации  Образовательная политика. Нормативно-правовое  обеспечение образовательного процесса детей с  ОВЗ и инвалидностью   Вопрос 1. Нормативная правовая база, регулирующая деятельность образовательной организации, реализующей инклюзивную практику в России </vt:lpstr>
      <vt:lpstr>Министерство образования и науки Российской Федерации  Образовательная политика. Нормативно-правовое  обеспечение образовательного процесса детей с  ОВЗ и инвалидностью   Вопрос 1. Нормативная правовая база, регулирующая деятельность образовательной организации, реализующей инклюзивную практику в России </vt:lpstr>
      <vt:lpstr>Министерство образования и науки Российской Федерации  Образовательная политика. Нормативно-правовое  обеспечение образовательного процесса детей с  ОВЗ и инвалидностью   Вопрос 1. Нормативная правовая база, регулирующая деятельность образовательной организации, реализующей инклюзивную практику в России </vt:lpstr>
      <vt:lpstr>Министерство образования и науки Российской Федерации   Образовательная политика. Нормативно-правовое  обеспечение образовательного процесса детей с  ОВЗ и инвалидностью   Вопрос 1. Нормативная правовая база, регулирующая деятельность образовательной организации, реализующей инклюзивную практику в России </vt:lpstr>
      <vt:lpstr>Министерство образования и науки Российской Федерации  Образовательная политика. Нормативно-правовое  обеспечение образовательного процесса детей с  ОВЗ и инвалидностью   Вопрос 1. Нормативная правовая база, регулирующая деятельность образовательной организации, реализующей инклюзивную практику в России </vt:lpstr>
      <vt:lpstr>Министерство образования и науки Российской Федерации  Образовательная политика. Нормативно-правовое  обеспечение образовательного процесса детей с  ОВЗ и инвалидностью   Вопрос 1. Нормативная правовая база, регулирующая деятельность образовательной организации, реализующей инклюзивную практику в России </vt:lpstr>
      <vt:lpstr>Министерство образования и науки Российской Федерации  Образовательная политика. Нормативно-правовое  обеспечение образовательного процесса детей с  ОВЗ и инвалидностью   Вопрос 1. Нормативная правовая база, регулирующая деятельность образовательной организации, реализующей инклюзивную практику в России </vt:lpstr>
      <vt:lpstr>Министерство образования и науки Российской Федерации  Образовательная политика. Нормативно-правовое  обеспечение образовательного процесса детей с  ОВЗ и инвалидностью   Вопрос 1. Нормативная правовая база, регулирующая деятельность образовательной организации, реализующей инклюзивную практику в России </vt:lpstr>
      <vt:lpstr>Министерство образования и науки Российской Федерации  Образовательная политика. Нормативно-правовое  обеспечение образовательного процесса детей с  ОВЗ и инвалидностью   Вопрос 1. Нормативная правовая база, регулирующая деятельность образовательной организации, реализующей инклюзивную практику в России </vt:lpstr>
      <vt:lpstr>Министерство образования и науки Российской Федерации  Образовательная политика. Нормативно-правовое  обеспечение образовательного процесса детей с  ОВЗ и инвалидностью  Вопрос 1. Нормативная правовая база, регулирующая деятельность образовательной организации, реализующей инклюзивную практику в России </vt:lpstr>
      <vt:lpstr>Министерство образования и науки Российской Федерации  Образовательная политика. Нормативно-правовое  обеспечение образовательного процесса детей с  ОВЗ и инвалидностью   Вопрос 1. Нормативная правовая база, регулирующая деятельность образовательной организации, реализующей инклюзивную практику в России </vt:lpstr>
      <vt:lpstr>Министерство образования и науки Российской Федерации  Образовательная политика. Нормативно-правовое  обеспечение образовательного процесса детей с  ОВЗ и инвалидностью   Вопрос 1. Нормативная правовая база, регулирующая деятельность образовательной организации, реализующей инклюзивную практику в России </vt:lpstr>
      <vt:lpstr>Министерство образования и науки Российской Федерации  Образовательная политика. Нормативно-правовое  обеспечение образовательного процесса детей с  ОВЗ и инвалидностью   Вопрос 1. Нормативная правовая база, регулирующая деятельность образовательной организации, реализующей инклюзивную практику в России </vt:lpstr>
      <vt:lpstr>Министерство образования и науки Российской Федерации    Образовательная политика. Нормативно-правовое  обеспечение образовательного процесса детей с  ОВЗ и инвалидностью   Вопрос 1. Нормативная правовая база, регулирующая деятельность образовательной организации, реализующей инклюзивную практику в России </vt:lpstr>
      <vt:lpstr>Министерство образования и науки Российской Федерации  Образовательная политика. Нормативно-правовое  обеспечение образовательного процесса детей с  ОВЗ и инвалидностью   Вопрос 1. Нормативная правовая база, регулирующая деятельность образовательной организации, реализующей инклюзивную практику в России </vt:lpstr>
      <vt:lpstr>Министерство образования и науки Российской Федерации  Образовательная политика. Нормативно-правовое  обеспечение образовательного процесса детей с  ОВЗ и инвалидностью   Вопрос 1. Нормативная правовая база, регулирующая деятельность образовательной организации, реализующей инклюзивную практику в России </vt:lpstr>
      <vt:lpstr>Министерство образования и науки Российской Федерации    Образовательная политика. Нормативно-правовое  обеспечение образовательного процесса детей с  ОВЗ и инвалидностью   Вопрос 1. Нормативная правовая база, регулирующая деятельность образовательной организации, реализующей инклюзивную практику в России </vt:lpstr>
      <vt:lpstr>Министерство образования и науки Российской Федерации  Образовательная политика. Нормативно-правовое  обеспечение образовательного процесса детей с  ОВЗ и инвалидностью   Вопрос 1. Нормативная правовая база, регулирующая деятельность образовательной организации, реализующей инклюзивную практику в России </vt:lpstr>
      <vt:lpstr>Министерство образования и науки Российской Федерации  Образовательная политика. Нормативно-правовое  обеспечение образовательного процесса детей с  ОВЗ и инвалидностью   Вопрос 1. Нормативная правовая база, регулирующая деятельность образовательной организации, реализующей инклюзивную практику в России </vt:lpstr>
      <vt:lpstr>Министерство образования и науки Российской Федерации  Образовательная политика. Нормативно-правовое  обеспечение образовательного процесса детей с  ОВЗ и инвалидностью   Вопрос 1. Нормативная правовая база, регулирующая деятельность образовательной организации, реализующей инклюзивную практику в России </vt:lpstr>
      <vt:lpstr>Министерство образования и науки Российской Федерации  Образовательная политика. Нормативно-правовое  обеспечение образовательного процесса детей с  ОВЗ и инвалидностью   Вопрос 1. Нормативная правовая база, регулирующая деятельность образовательной организации, реализующей инклюзивную практику в России </vt:lpstr>
      <vt:lpstr>Министерство образования и науки Российской Федерации    Образовательная политика. Нормативно-правовое  обеспечение образовательного процесса детей с  ОВЗ и инвалидностью   Вопрос 1. Нормативная правовая база, регулирующая деятельность образовательной организации, реализующей инклюзивную практику в России </vt:lpstr>
      <vt:lpstr>Министерство образования и науки Российской Федерации  Образовательная политика. Нормативно-правовое  обеспечение образовательного процесса детей с  ОВЗ и инвалидностью   Вопрос 1. Нормативная правовая база, регулирующая деятельность образовательной организации, реализующей инклюзивную практику в России </vt:lpstr>
      <vt:lpstr>Министерство образования и науки Российской Федерации  Образовательная политика. Нормативно-правовое  обеспечение образовательного процесса детей с  ОВЗ и инвалидностью   Вопрос 2. Основные правовые и нормативные документы, регламентирующие возможность организации инклюзивного образования в образовательной организации </vt:lpstr>
      <vt:lpstr>Министерство образования и науки Российской Федерации  Образовательная политика. Нормативно-правовое  обеспечение образовательного процесса детей с  ОВЗ и инвалидностью   Вопрос 2. Основные правовые и нормативные документы, регламентирующие возможность организации инклюзивного образования в образовательной организации </vt:lpstr>
      <vt:lpstr>Министерство образования и науки Российской Федерации Образовательная политика. Нормативно-правовое  обеспечение образовательного процесса детей с  ОВЗ и инвалидностью   Вопрос 2. Основные правовые и нормативные документы, регламентирующие возможность организации инклюзивного образования в образовательной организации</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Ирина Бочковская</dc:creator>
  <cp:lastModifiedBy>Евгений</cp:lastModifiedBy>
  <cp:revision>120</cp:revision>
  <cp:lastPrinted>2014-12-16T17:39:26Z</cp:lastPrinted>
  <dcterms:modified xsi:type="dcterms:W3CDTF">2019-03-29T00:31:32Z</dcterms:modified>
</cp:coreProperties>
</file>